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6.jpeg" ContentType="image/jpeg"/>
  <Override PartName="/ppt/media/image7.gif" ContentType="image/gif"/>
  <Override PartName="/ppt/media/image5.png" ContentType="image/png"/>
  <Override PartName="/ppt/media/hdphoto1.wdp" ContentType="image/vnd.ms-photo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</p:sldIdLst>
  <p:sldSz cx="24387175" cy="13717587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
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gif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864000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16060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1219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864000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16060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864000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16060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1219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864000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16060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864000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16060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1219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 type="body"/>
          </p:nvPr>
        </p:nvSpPr>
        <p:spPr>
          <a:xfrm>
            <a:off x="864000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 type="body"/>
          </p:nvPr>
        </p:nvSpPr>
        <p:spPr>
          <a:xfrm>
            <a:off x="16060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microsoft.com/office/2007/relationships/hdphoto" Target="../media/hdphoto1.wdp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2" descr=""/>
          <p:cNvPicPr/>
          <p:nvPr/>
        </p:nvPicPr>
        <p:blipFill>
          <a:blip r:embed="rId2"/>
          <a:stretch/>
        </p:blipFill>
        <p:spPr>
          <a:xfrm>
            <a:off x="4680" y="-13680"/>
            <a:ext cx="24381720" cy="13714560"/>
          </a:xfrm>
          <a:prstGeom prst="rect">
            <a:avLst/>
          </a:prstGeom>
          <a:ln w="0">
            <a:noFill/>
          </a:ln>
        </p:spPr>
      </p:pic>
      <p:pic>
        <p:nvPicPr>
          <p:cNvPr id="1" name="Picture 14" descr=""/>
          <p:cNvPicPr/>
          <p:nvPr/>
        </p:nvPicPr>
        <p:blipFill>
          <a:blip r:embed="rId3"/>
          <a:stretch/>
        </p:blipFill>
        <p:spPr>
          <a:xfrm>
            <a:off x="18825120" y="10866960"/>
            <a:ext cx="5561280" cy="283392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 rot="5400000">
            <a:off x="11785680" y="-9366480"/>
            <a:ext cx="743760" cy="21961800"/>
          </a:xfrm>
          <a:prstGeom prst="rect">
            <a:avLst/>
          </a:prstGeom>
          <a:solidFill>
            <a:srgbClr val="17ac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1" name="Picture 12" descr=""/>
          <p:cNvPicPr/>
          <p:nvPr/>
        </p:nvPicPr>
        <p:blipFill>
          <a:blip r:embed="rId2"/>
          <a:stretch/>
        </p:blipFill>
        <p:spPr>
          <a:xfrm>
            <a:off x="18827280" y="10883880"/>
            <a:ext cx="5559120" cy="2832840"/>
          </a:xfrm>
          <a:prstGeom prst="rect">
            <a:avLst/>
          </a:prstGeom>
          <a:ln w="0">
            <a:noFill/>
          </a:ln>
        </p:spPr>
      </p:pic>
      <p:sp>
        <p:nvSpPr>
          <p:cNvPr id="42" name="PlaceHolder 2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Picture 2" descr=""/>
          <p:cNvPicPr/>
          <p:nvPr/>
        </p:nvPicPr>
        <p:blipFill>
          <a:blip r:embed="rId2"/>
          <a:stretch/>
        </p:blipFill>
        <p:spPr>
          <a:xfrm>
            <a:off x="0" y="0"/>
            <a:ext cx="24386040" cy="13716720"/>
          </a:xfrm>
          <a:prstGeom prst="rect">
            <a:avLst/>
          </a:prstGeom>
          <a:ln w="0">
            <a:noFill/>
          </a:ln>
        </p:spPr>
      </p:pic>
      <p:pic>
        <p:nvPicPr>
          <p:cNvPr id="81" name="Picture 5" descr="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/>
        </p:blipFill>
        <p:spPr>
          <a:xfrm rot="231000">
            <a:off x="17954280" y="9666360"/>
            <a:ext cx="2374920" cy="1130040"/>
          </a:xfrm>
          <a:prstGeom prst="rect">
            <a:avLst/>
          </a:prstGeom>
          <a:ln w="0">
            <a:noFill/>
          </a:ln>
        </p:spPr>
      </p:pic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hyperlink" Target="https://www.javatpoint.com/java-oops-concepts" TargetMode="External"/><Relationship Id="rId2" Type="http://schemas.openxmlformats.org/officeDocument/2006/relationships/hyperlink" Target="https://www.javatpoint.com/java-oops-concepts" TargetMode="External"/><Relationship Id="rId3" Type="http://schemas.openxmlformats.org/officeDocument/2006/relationships/hyperlink" Target="https://www.javatpoint.com/object-and-class-in-java" TargetMode="External"/><Relationship Id="rId4" Type="http://schemas.openxmlformats.org/officeDocument/2006/relationships/hyperlink" Target="https://www.javatpoint.com/object-and-class-in-java" TargetMode="External"/><Relationship Id="rId5" Type="http://schemas.openxmlformats.org/officeDocument/2006/relationships/hyperlink" Target="https://www.javatpoint.com/difference-between-abstract-class-and-interface" TargetMode="External"/><Relationship Id="rId6" Type="http://schemas.openxmlformats.org/officeDocument/2006/relationships/hyperlink" Target="https://www.javatpoint.com/difference-between-abstract-class-and-interface" TargetMode="External"/><Relationship Id="rId7" Type="http://schemas.openxmlformats.org/officeDocument/2006/relationships/hyperlink" Target="https://www.javatpoint.com/encapsulation" TargetMode="External"/><Relationship Id="rId8" Type="http://schemas.openxmlformats.org/officeDocument/2006/relationships/hyperlink" Target="https://www.javatpoint.com/encapsulation" TargetMode="External"/><Relationship Id="rId9" Type="http://schemas.openxmlformats.org/officeDocument/2006/relationships/hyperlink" Target="https://www.javatpoint.com/inheritance-in-java" TargetMode="External"/><Relationship Id="rId10" Type="http://schemas.openxmlformats.org/officeDocument/2006/relationships/hyperlink" Target="https://www.javatpoint.com/inheritance-in-java" TargetMode="External"/><Relationship Id="rId11" Type="http://schemas.openxmlformats.org/officeDocument/2006/relationships/hyperlink" Target="https://www.javatpoint.com/method-overloading-in-java" TargetMode="External"/><Relationship Id="rId12" Type="http://schemas.openxmlformats.org/officeDocument/2006/relationships/hyperlink" Target="https://www.javatpoint.com/method-overloading-in-java" TargetMode="External"/><Relationship Id="rId13" Type="http://schemas.openxmlformats.org/officeDocument/2006/relationships/hyperlink" Target="https://www.javatpoint.com/method-overriding-in-java" TargetMode="External"/><Relationship Id="rId14" Type="http://schemas.openxmlformats.org/officeDocument/2006/relationships/hyperlink" Target="https://www.javatpoint.com/method-overriding-in-java" TargetMode="External"/><Relationship Id="rId15" Type="http://schemas.openxmlformats.org/officeDocument/2006/relationships/hyperlink" Target="https://www.baeldung.com/solid-principles" TargetMode="External"/><Relationship Id="rId16" Type="http://schemas.openxmlformats.org/officeDocument/2006/relationships/hyperlink" Target="https://www.baeldung.com/solid-principles" TargetMode="External"/><Relationship Id="rId17" Type="http://schemas.openxmlformats.org/officeDocument/2006/relationships/hyperlink" Target="https://www.baeldung.com/solid-principles" TargetMode="External"/><Relationship Id="rId18" Type="http://schemas.openxmlformats.org/officeDocument/2006/relationships/hyperlink" Target="https://java2blog.com/data-structures-java/#LinkedList-2" TargetMode="External"/><Relationship Id="rId19" Type="http://schemas.openxmlformats.org/officeDocument/2006/relationships/hyperlink" Target="https://java2blog.com/data-structures-java/#LinkedList-2" TargetMode="External"/><Relationship Id="rId20" Type="http://schemas.openxmlformats.org/officeDocument/2006/relationships/hyperlink" Target="https://towardsdatascience.com/linked-lists-vs-arrays-78746f983267" TargetMode="External"/><Relationship Id="rId21" Type="http://schemas.openxmlformats.org/officeDocument/2006/relationships/hyperlink" Target="https://towardsdatascience.com/linked-lists-vs-arrays-78746f983267" TargetMode="External"/><Relationship Id="rId22" Type="http://schemas.openxmlformats.org/officeDocument/2006/relationships/hyperlink" Target="https://www.codejava.net/java-core/collections/18-java-collections-and-generics-best-practices" TargetMode="External"/><Relationship Id="rId23" Type="http://schemas.openxmlformats.org/officeDocument/2006/relationships/hyperlink" Target="https://www.codejava.net/java-core/collections/18-java-collections-and-generics-best-practices" TargetMode="External"/><Relationship Id="rId24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gif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1752480" y="2250360"/>
            <a:ext cx="9720360" cy="770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11800" spc="-1" strike="noStrike">
                <a:solidFill>
                  <a:srgbClr val="ffffff"/>
                </a:solidFill>
                <a:latin typeface="Century Gothic"/>
              </a:rPr>
              <a:t>Java </a:t>
            </a:r>
            <a:r>
              <a:rPr b="1" lang="bg-BG" sz="11800" spc="-1" strike="noStrike">
                <a:solidFill>
                  <a:srgbClr val="ffffff"/>
                </a:solidFill>
                <a:latin typeface="Century Gothic"/>
              </a:rPr>
              <a:t>ООП</a:t>
            </a:r>
            <a:endParaRPr b="0" lang="en-US" sz="1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11800" spc="-1" strike="noStrike">
                <a:solidFill>
                  <a:srgbClr val="ffffff"/>
                </a:solidFill>
                <a:latin typeface="Century Gothic"/>
              </a:rPr>
              <a:t>и структури от данни</a:t>
            </a:r>
            <a:endParaRPr b="0" lang="en-US" sz="11800" spc="-1" strike="noStrike">
              <a:latin typeface="Arial"/>
            </a:endParaRPr>
          </a:p>
        </p:txBody>
      </p:sp>
      <p:sp>
        <p:nvSpPr>
          <p:cNvPr id="121" name="CustomShape 2"/>
          <p:cNvSpPr/>
          <p:nvPr/>
        </p:nvSpPr>
        <p:spPr>
          <a:xfrm>
            <a:off x="1752480" y="10171080"/>
            <a:ext cx="8495640" cy="194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Основни принципи на ООП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74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Полиморфизъм (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Polymorphism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)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75" name="CustomShape 3"/>
          <p:cNvSpPr/>
          <p:nvPr/>
        </p:nvSpPr>
        <p:spPr>
          <a:xfrm>
            <a:off x="1381320" y="3725280"/>
            <a:ext cx="12127320" cy="294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Способността на обект на приема различни форми;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3600" spc="-1" strike="noStrike">
              <a:latin typeface="Arial"/>
            </a:endParaRPr>
          </a:p>
        </p:txBody>
      </p:sp>
      <p:sp>
        <p:nvSpPr>
          <p:cNvPr id="176" name="CustomShape 4"/>
          <p:cNvSpPr/>
          <p:nvPr/>
        </p:nvSpPr>
        <p:spPr>
          <a:xfrm>
            <a:off x="1176480" y="6668640"/>
            <a:ext cx="12744720" cy="155232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</a:t>
            </a:r>
            <a:r>
              <a:rPr b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interface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Animal {}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</a:t>
            </a:r>
            <a:r>
              <a:rPr b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abstract class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Mammal {}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</a:t>
            </a:r>
            <a:r>
              <a:rPr b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class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Person </a:t>
            </a:r>
            <a:r>
              <a:rPr b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extends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Mammal </a:t>
            </a:r>
            <a:r>
              <a:rPr b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implements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Animal {}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77" name="CustomShape 5"/>
          <p:cNvSpPr/>
          <p:nvPr/>
        </p:nvSpPr>
        <p:spPr>
          <a:xfrm>
            <a:off x="1176480" y="8704080"/>
            <a:ext cx="12744720" cy="203976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</a:t>
            </a:r>
            <a:r>
              <a:rPr b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class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Person </a:t>
            </a:r>
            <a:r>
              <a:rPr b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extends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Mammal </a:t>
            </a:r>
            <a:r>
              <a:rPr b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implements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Animal {}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Animal person    = new Person();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Mammal personOne = new Person();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Person personTwo = new Person();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178" name="Picture 2" descr=""/>
          <p:cNvPicPr/>
          <p:nvPr/>
        </p:nvPicPr>
        <p:blipFill>
          <a:blip r:embed="rId1"/>
          <a:stretch/>
        </p:blipFill>
        <p:spPr>
          <a:xfrm>
            <a:off x="14713920" y="3978360"/>
            <a:ext cx="8421120" cy="6786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3" dur="indefinite" restart="never" nodeType="tmRoot">
          <p:childTnLst>
            <p:seq>
              <p:cTn id="54" dur="indefinite" nodeType="mainSeq">
                <p:childTnLst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Основни принципи на ООП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80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Полиморфизъм (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Polymorphism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) - 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overloading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81" name="CustomShape 3"/>
          <p:cNvSpPr/>
          <p:nvPr/>
        </p:nvSpPr>
        <p:spPr>
          <a:xfrm>
            <a:off x="1381320" y="3725280"/>
            <a:ext cx="14483880" cy="294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Известен още като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compile time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полиморфизъм;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Позволява различни методи да имат едно и също име;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Методите трябва да се различават по броя и/или типа на параметрите.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3600" spc="-1" strike="noStrike">
              <a:latin typeface="Arial"/>
            </a:endParaRPr>
          </a:p>
        </p:txBody>
      </p:sp>
      <p:sp>
        <p:nvSpPr>
          <p:cNvPr id="182" name="CustomShape 4"/>
          <p:cNvSpPr/>
          <p:nvPr/>
        </p:nvSpPr>
        <p:spPr>
          <a:xfrm>
            <a:off x="2040480" y="7158960"/>
            <a:ext cx="12035520" cy="398952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class MathFunctions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static int sum(int a, int b) { 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return a + b;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static int sum(int a, int b, int c)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return a + b + c;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9" dur="indefinite" restart="never" nodeType="tmRoot">
          <p:childTnLst>
            <p:seq>
              <p:cTn id="60" dur="indefinite" nodeType="mainSeq">
                <p:childTnLst>
                  <p:par>
                    <p:cTn id="61" fill="hold">
                      <p:stCondLst>
                        <p:cond delay="0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Основни принципи на ООП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84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Полиморфизъм (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Polymorphism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) - 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overriding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1381320" y="3725280"/>
            <a:ext cx="15347880" cy="464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Известен още като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runtime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полиморфизъм;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Случва се в класа наследник или </a:t>
            </a:r>
            <a:br/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класа, имплементиращ даден интерфейс;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Override-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натия метод трябва да има същи брой </a:t>
            </a:r>
            <a:br/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 тип параметри, както и същия тип на резултата;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Добра практика е да се анотира с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@Override.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86" name="CustomShape 4"/>
          <p:cNvSpPr/>
          <p:nvPr/>
        </p:nvSpPr>
        <p:spPr>
          <a:xfrm>
            <a:off x="14569920" y="3600000"/>
            <a:ext cx="9216360" cy="575640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class Rectangle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Double area()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return this.</a:t>
            </a:r>
            <a:r>
              <a:rPr b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a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* this.</a:t>
            </a:r>
            <a:r>
              <a:rPr b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b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9"/>
              </a:spcBef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class Square extend Rectangle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9"/>
              </a:spcBef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@Override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Double area() {</a:t>
            </a:r>
            <a:br/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return this.</a:t>
            </a:r>
            <a:r>
              <a:rPr b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a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* this.</a:t>
            </a:r>
            <a:r>
              <a:rPr b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a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87" name="CustomShape 5"/>
          <p:cNvSpPr/>
          <p:nvPr/>
        </p:nvSpPr>
        <p:spPr>
          <a:xfrm>
            <a:off x="5563440" y="7533360"/>
            <a:ext cx="4968000" cy="5677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25400">
            <a:solidFill>
              <a:schemeClr val="accent5">
                <a:lumMod val="60000"/>
                <a:lumOff val="40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GB" sz="4000" spc="-1" strike="noStrike">
                <a:solidFill>
                  <a:srgbClr val="17aca9"/>
                </a:solidFill>
                <a:latin typeface="Consolas"/>
                <a:ea typeface="DejaVu Sans"/>
              </a:rPr>
              <a:t>Bank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88" name="CustomShape 6"/>
          <p:cNvSpPr/>
          <p:nvPr/>
        </p:nvSpPr>
        <p:spPr>
          <a:xfrm>
            <a:off x="5563440" y="8105760"/>
            <a:ext cx="4968000" cy="578880"/>
          </a:xfrm>
          <a:prstGeom prst="rect">
            <a:avLst/>
          </a:prstGeom>
          <a:solidFill>
            <a:srgbClr val="b5dbe5">
              <a:alpha val="15000"/>
            </a:srgbClr>
          </a:solidFill>
          <a:ln w="25400">
            <a:solidFill>
              <a:schemeClr val="accent5">
                <a:lumMod val="60000"/>
                <a:lumOff val="40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89" name="CustomShape 7"/>
          <p:cNvSpPr/>
          <p:nvPr/>
        </p:nvSpPr>
        <p:spPr>
          <a:xfrm>
            <a:off x="5563440" y="8685360"/>
            <a:ext cx="4968000" cy="999720"/>
          </a:xfrm>
          <a:prstGeom prst="rect">
            <a:avLst/>
          </a:prstGeom>
          <a:solidFill>
            <a:srgbClr val="b5dbe5">
              <a:alpha val="15000"/>
            </a:srgbClr>
          </a:solidFill>
          <a:ln w="25400">
            <a:solidFill>
              <a:schemeClr val="accent5">
                <a:lumMod val="60000"/>
                <a:lumOff val="40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9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+ getRateOfInterest()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90" name="CustomShape 8"/>
          <p:cNvSpPr/>
          <p:nvPr/>
        </p:nvSpPr>
        <p:spPr>
          <a:xfrm>
            <a:off x="5563440" y="10574640"/>
            <a:ext cx="4968000" cy="5677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25400">
            <a:solidFill>
              <a:schemeClr val="accent5">
                <a:lumMod val="60000"/>
                <a:lumOff val="40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GB" sz="4000" spc="-1" strike="noStrike">
                <a:solidFill>
                  <a:srgbClr val="17aca9"/>
                </a:solidFill>
                <a:latin typeface="Consolas"/>
                <a:ea typeface="DejaVu Sans"/>
              </a:rPr>
              <a:t>Bank 2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91" name="CustomShape 9"/>
          <p:cNvSpPr/>
          <p:nvPr/>
        </p:nvSpPr>
        <p:spPr>
          <a:xfrm>
            <a:off x="5563440" y="11147040"/>
            <a:ext cx="4968000" cy="578880"/>
          </a:xfrm>
          <a:prstGeom prst="rect">
            <a:avLst/>
          </a:prstGeom>
          <a:solidFill>
            <a:srgbClr val="b5dbe5">
              <a:alpha val="15000"/>
            </a:srgbClr>
          </a:solidFill>
          <a:ln w="25400">
            <a:solidFill>
              <a:schemeClr val="accent5">
                <a:lumMod val="60000"/>
                <a:lumOff val="40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92" name="CustomShape 10"/>
          <p:cNvSpPr/>
          <p:nvPr/>
        </p:nvSpPr>
        <p:spPr>
          <a:xfrm>
            <a:off x="5563440" y="11727000"/>
            <a:ext cx="4968000" cy="999720"/>
          </a:xfrm>
          <a:prstGeom prst="rect">
            <a:avLst/>
          </a:prstGeom>
          <a:solidFill>
            <a:srgbClr val="b5dbe5">
              <a:alpha val="15000"/>
            </a:srgbClr>
          </a:solidFill>
          <a:ln w="25400">
            <a:solidFill>
              <a:schemeClr val="accent5">
                <a:lumMod val="60000"/>
                <a:lumOff val="40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9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+ getRateOfInterest()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93" name="CustomShape 11"/>
          <p:cNvSpPr/>
          <p:nvPr/>
        </p:nvSpPr>
        <p:spPr>
          <a:xfrm>
            <a:off x="10728360" y="10577160"/>
            <a:ext cx="4968000" cy="5677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25400">
            <a:solidFill>
              <a:schemeClr val="accent5">
                <a:lumMod val="60000"/>
                <a:lumOff val="40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GB" sz="4000" spc="-1" strike="noStrike">
                <a:solidFill>
                  <a:srgbClr val="17aca9"/>
                </a:solidFill>
                <a:latin typeface="Consolas"/>
                <a:ea typeface="DejaVu Sans"/>
              </a:rPr>
              <a:t>Bank 3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94" name="CustomShape 12"/>
          <p:cNvSpPr/>
          <p:nvPr/>
        </p:nvSpPr>
        <p:spPr>
          <a:xfrm>
            <a:off x="10728360" y="11149560"/>
            <a:ext cx="4968000" cy="578880"/>
          </a:xfrm>
          <a:prstGeom prst="rect">
            <a:avLst/>
          </a:prstGeom>
          <a:solidFill>
            <a:srgbClr val="b5dbe5">
              <a:alpha val="15000"/>
            </a:srgbClr>
          </a:solidFill>
          <a:ln w="25400">
            <a:solidFill>
              <a:schemeClr val="accent5">
                <a:lumMod val="60000"/>
                <a:lumOff val="40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CustomShape 13"/>
          <p:cNvSpPr/>
          <p:nvPr/>
        </p:nvSpPr>
        <p:spPr>
          <a:xfrm>
            <a:off x="10728360" y="11729160"/>
            <a:ext cx="4968000" cy="999720"/>
          </a:xfrm>
          <a:prstGeom prst="rect">
            <a:avLst/>
          </a:prstGeom>
          <a:solidFill>
            <a:srgbClr val="b5dbe5">
              <a:alpha val="15000"/>
            </a:srgbClr>
          </a:solidFill>
          <a:ln w="25400">
            <a:solidFill>
              <a:schemeClr val="accent5">
                <a:lumMod val="60000"/>
                <a:lumOff val="40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9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+ getRateOfInterest()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96" name="CustomShape 14"/>
          <p:cNvSpPr/>
          <p:nvPr/>
        </p:nvSpPr>
        <p:spPr>
          <a:xfrm>
            <a:off x="398520" y="10574640"/>
            <a:ext cx="4968000" cy="5677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25400">
            <a:solidFill>
              <a:schemeClr val="accent5">
                <a:lumMod val="60000"/>
                <a:lumOff val="40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GB" sz="4000" spc="-1" strike="noStrike">
                <a:solidFill>
                  <a:srgbClr val="17aca9"/>
                </a:solidFill>
                <a:latin typeface="Consolas"/>
                <a:ea typeface="DejaVu Sans"/>
              </a:rPr>
              <a:t>Bank 1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97" name="CustomShape 15"/>
          <p:cNvSpPr/>
          <p:nvPr/>
        </p:nvSpPr>
        <p:spPr>
          <a:xfrm>
            <a:off x="398520" y="11147040"/>
            <a:ext cx="4968000" cy="578880"/>
          </a:xfrm>
          <a:prstGeom prst="rect">
            <a:avLst/>
          </a:prstGeom>
          <a:solidFill>
            <a:srgbClr val="b5dbe5">
              <a:alpha val="15000"/>
            </a:srgbClr>
          </a:solidFill>
          <a:ln w="25400">
            <a:solidFill>
              <a:schemeClr val="accent5">
                <a:lumMod val="60000"/>
                <a:lumOff val="40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98" name="CustomShape 16"/>
          <p:cNvSpPr/>
          <p:nvPr/>
        </p:nvSpPr>
        <p:spPr>
          <a:xfrm>
            <a:off x="398520" y="11727000"/>
            <a:ext cx="4968000" cy="999720"/>
          </a:xfrm>
          <a:prstGeom prst="rect">
            <a:avLst/>
          </a:prstGeom>
          <a:solidFill>
            <a:srgbClr val="b5dbe5">
              <a:alpha val="15000"/>
            </a:srgbClr>
          </a:solidFill>
          <a:ln w="25400">
            <a:solidFill>
              <a:schemeClr val="accent5">
                <a:lumMod val="60000"/>
                <a:lumOff val="40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9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+ getRateOfInterest()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99" name="CustomShape 17"/>
          <p:cNvSpPr/>
          <p:nvPr/>
        </p:nvSpPr>
        <p:spPr>
          <a:xfrm flipH="1" flipV="1">
            <a:off x="8046000" y="9685080"/>
            <a:ext cx="360" cy="888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5b9bd5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0" name="CustomShape 18"/>
          <p:cNvSpPr/>
          <p:nvPr/>
        </p:nvSpPr>
        <p:spPr>
          <a:xfrm flipH="1" flipV="1" rot="5400000">
            <a:off x="5263200" y="7789680"/>
            <a:ext cx="402840" cy="5164200"/>
          </a:xfrm>
          <a:prstGeom prst="bentConnector2">
            <a:avLst/>
          </a:prstGeom>
          <a:noFill/>
          <a:ln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1" name="CustomShape 19"/>
          <p:cNvSpPr/>
          <p:nvPr/>
        </p:nvSpPr>
        <p:spPr>
          <a:xfrm flipV="1" rot="16200000">
            <a:off x="10427400" y="7790760"/>
            <a:ext cx="405360" cy="5164200"/>
          </a:xfrm>
          <a:prstGeom prst="bentConnector2">
            <a:avLst/>
          </a:prstGeom>
          <a:noFill/>
          <a:ln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5" dur="indefinite" restart="never" nodeType="tmRoot">
          <p:childTnLst>
            <p:seq>
              <p:cTn id="66" dur="indefinite" nodeType="mainSeq">
                <p:childTnLst>
                  <p:par>
                    <p:cTn id="67" fill="hold">
                      <p:stCondLst>
                        <p:cond delay="0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Основни принципи на ООП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SOLID 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принципи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04" name="CustomShape 3"/>
          <p:cNvSpPr/>
          <p:nvPr/>
        </p:nvSpPr>
        <p:spPr>
          <a:xfrm>
            <a:off x="1381320" y="3725280"/>
            <a:ext cx="21721320" cy="630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1" lang="en-GB" sz="3600" spc="-1" strike="noStrike">
                <a:solidFill>
                  <a:srgbClr val="24274c"/>
                </a:solidFill>
                <a:latin typeface="Century Gothic"/>
              </a:rPr>
              <a:t>Single Responsibility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 –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един клас трябва да има само една отговорност;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1" lang="en-US" sz="3600" spc="-1" strike="noStrike">
                <a:solidFill>
                  <a:srgbClr val="24274c"/>
                </a:solidFill>
                <a:latin typeface="Century Gothic"/>
              </a:rPr>
              <a:t>Open/Closed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 – класовете и методите трябва да са отворени за разширение, но затворени за модификация;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1" lang="en-US" sz="3600" spc="-1" strike="noStrike">
                <a:solidFill>
                  <a:srgbClr val="24274c"/>
                </a:solidFill>
                <a:latin typeface="Century Gothic"/>
              </a:rPr>
              <a:t>Liskov Substitution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 – обектите родители и обектите наследници трябва да са взаимозаменяеми;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1" lang="en-US" sz="3600" spc="-1" strike="noStrike">
                <a:solidFill>
                  <a:srgbClr val="24274c"/>
                </a:solidFill>
                <a:latin typeface="Century Gothic"/>
              </a:rPr>
              <a:t>Interface Segregation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 – клиентите не трябва да бъдат принуждавани да зависят от методи, които не използват;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1" lang="en-US" sz="3600" spc="-1" strike="noStrike">
                <a:solidFill>
                  <a:srgbClr val="24274c"/>
                </a:solidFill>
                <a:latin typeface="Century Gothic"/>
              </a:rPr>
              <a:t>Dependency Inversion</a:t>
            </a:r>
            <a:r>
              <a:rPr b="1" lang="bg-BG" sz="3600" spc="-1" strike="noStrike">
                <a:solidFill>
                  <a:srgbClr val="24274c"/>
                </a:solidFill>
                <a:latin typeface="Century Gothic"/>
              </a:rPr>
              <a:t>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– трябва да си зависим от абстрактни, а не от конкретни модули.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3600" spc="-1" strike="noStrike">
              <a:latin typeface="Arial"/>
            </a:endParaRPr>
          </a:p>
        </p:txBody>
      </p:sp>
      <p:pic>
        <p:nvPicPr>
          <p:cNvPr id="205" name="Picture 8" descr=""/>
          <p:cNvPicPr/>
          <p:nvPr/>
        </p:nvPicPr>
        <p:blipFill>
          <a:blip r:embed="rId1"/>
          <a:stretch/>
        </p:blipFill>
        <p:spPr>
          <a:xfrm>
            <a:off x="4272840" y="8299080"/>
            <a:ext cx="11394360" cy="5152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1752480" y="10171080"/>
            <a:ext cx="14040720" cy="194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6000" spc="-1" strike="noStrike">
                <a:solidFill>
                  <a:srgbClr val="24274c"/>
                </a:solidFill>
                <a:latin typeface="Century Gothic"/>
              </a:rPr>
              <a:t>Част </a:t>
            </a:r>
            <a:r>
              <a:rPr b="1" lang="en-US" sz="6000" spc="-1" strike="noStrike">
                <a:solidFill>
                  <a:srgbClr val="24274c"/>
                </a:solidFill>
                <a:latin typeface="Century Gothic"/>
              </a:rPr>
              <a:t>II – </a:t>
            </a:r>
            <a:r>
              <a:rPr b="1" lang="bg-BG" sz="6000" spc="-1" strike="noStrike">
                <a:solidFill>
                  <a:srgbClr val="24274c"/>
                </a:solidFill>
                <a:latin typeface="Century Gothic"/>
              </a:rPr>
              <a:t>Структури от данни в </a:t>
            </a:r>
            <a:r>
              <a:rPr b="1" lang="en-US" sz="6000" spc="-1" strike="noStrike">
                <a:solidFill>
                  <a:srgbClr val="24274c"/>
                </a:solidFill>
                <a:latin typeface="Century Gothic"/>
              </a:rPr>
              <a:t>Java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Структури от данни в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Java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08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5400" spc="-1" strike="noStrike">
                <a:solidFill>
                  <a:srgbClr val="17aca9"/>
                </a:solidFill>
                <a:latin typeface="Century Gothic"/>
              </a:rPr>
              <a:t>Масив (</a:t>
            </a:r>
            <a:r>
              <a:rPr b="0" lang="en-US" sz="5400" spc="-1" strike="noStrike">
                <a:solidFill>
                  <a:srgbClr val="17aca9"/>
                </a:solidFill>
                <a:latin typeface="Century Gothic"/>
              </a:rPr>
              <a:t>array)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09" name="CustomShape 3"/>
          <p:cNvSpPr/>
          <p:nvPr/>
        </p:nvSpPr>
        <p:spPr>
          <a:xfrm>
            <a:off x="1381320" y="3725280"/>
            <a:ext cx="15347880" cy="255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Бърз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Има фиксиран размер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Елементите се достъпват по индекс;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Не може да се модифицира.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10" name="CustomShape 4"/>
          <p:cNvSpPr/>
          <p:nvPr/>
        </p:nvSpPr>
        <p:spPr>
          <a:xfrm>
            <a:off x="1381320" y="6642720"/>
            <a:ext cx="10514880" cy="25272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int[] numbers = [5];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for (i = 0; i &lt; numbers.length; i++)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numbers[i] = i;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System.out.println(numbers[2]); </a:t>
            </a:r>
            <a:r>
              <a:rPr b="1" lang="en-US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//2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11" name="CustomShape 5"/>
          <p:cNvSpPr/>
          <p:nvPr/>
        </p:nvSpPr>
        <p:spPr>
          <a:xfrm>
            <a:off x="1382400" y="9560160"/>
            <a:ext cx="10514880" cy="106488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int[] numbers = { 2, 4, 1, 3, 5 };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System.out.println(numbers[2]); </a:t>
            </a:r>
            <a:r>
              <a:rPr b="1" lang="en-US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//1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12" name="CustomShape 6"/>
          <p:cNvSpPr/>
          <p:nvPr/>
        </p:nvSpPr>
        <p:spPr>
          <a:xfrm>
            <a:off x="1381320" y="11000160"/>
            <a:ext cx="10514880" cy="106488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int[] numbers = [5];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numbers[5] = 8; </a:t>
            </a:r>
            <a:r>
              <a:rPr b="1" lang="en-US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//</a:t>
            </a:r>
            <a:r>
              <a:rPr b="1" lang="en-GB" sz="3200" spc="-1" strike="noStrike">
                <a:solidFill>
                  <a:srgbClr val="808080"/>
                </a:solidFill>
                <a:latin typeface="Calibri"/>
                <a:ea typeface="DejaVu Sans"/>
              </a:rPr>
              <a:t>ArrayIndexOutOfBoundsException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213" name="Picture 3" descr=""/>
          <p:cNvPicPr/>
          <p:nvPr/>
        </p:nvPicPr>
        <p:blipFill>
          <a:blip r:embed="rId1"/>
          <a:stretch/>
        </p:blipFill>
        <p:spPr>
          <a:xfrm>
            <a:off x="12393000" y="2430720"/>
            <a:ext cx="10709280" cy="4211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Структури от данни в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Java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15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5400" spc="-1" strike="noStrike">
                <a:solidFill>
                  <a:srgbClr val="17aca9"/>
                </a:solidFill>
                <a:latin typeface="Century Gothic"/>
              </a:rPr>
              <a:t>Списък (</a:t>
            </a:r>
            <a:r>
              <a:rPr b="0" lang="en-US" sz="5400" spc="-1" strike="noStrike">
                <a:solidFill>
                  <a:srgbClr val="17aca9"/>
                </a:solidFill>
                <a:latin typeface="Century Gothic"/>
              </a:rPr>
              <a:t>list, arrayList)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16" name="CustomShape 3"/>
          <p:cNvSpPr/>
          <p:nvPr/>
        </p:nvSpPr>
        <p:spPr>
          <a:xfrm>
            <a:off x="1381320" y="3725280"/>
            <a:ext cx="15347880" cy="255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Променя размера си динамично;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Имплементиран върху масив.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3600" spc="-1" strike="noStrike">
              <a:latin typeface="Arial"/>
            </a:endParaRPr>
          </a:p>
        </p:txBody>
      </p:sp>
      <p:sp>
        <p:nvSpPr>
          <p:cNvPr id="217" name="CustomShape 4"/>
          <p:cNvSpPr/>
          <p:nvPr/>
        </p:nvSpPr>
        <p:spPr>
          <a:xfrm>
            <a:off x="1381320" y="7650720"/>
            <a:ext cx="10514880" cy="25272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List&lt;String&gt; names = new ArrayList&lt;&gt;(); 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names.add(“Ivan”);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names.get(0) </a:t>
            </a:r>
            <a:r>
              <a:rPr b="1" lang="en-US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//Ivan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names.get(1) </a:t>
            </a:r>
            <a:r>
              <a:rPr b="1" lang="en-US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//</a:t>
            </a:r>
            <a:r>
              <a:rPr b="1" lang="en-GB" sz="3200" spc="-1" strike="noStrike">
                <a:solidFill>
                  <a:srgbClr val="808080"/>
                </a:solidFill>
                <a:latin typeface="Calibri"/>
                <a:ea typeface="DejaVu Sans"/>
              </a:rPr>
              <a:t>IndexOutOfBoundsException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218" name="Picture 5" descr=""/>
          <p:cNvPicPr/>
          <p:nvPr/>
        </p:nvPicPr>
        <p:blipFill>
          <a:blip r:embed="rId1"/>
          <a:stretch/>
        </p:blipFill>
        <p:spPr>
          <a:xfrm>
            <a:off x="12288600" y="2710800"/>
            <a:ext cx="10813680" cy="5731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Структури от данни в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Java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5400" spc="-1" strike="noStrike">
                <a:solidFill>
                  <a:srgbClr val="17aca9"/>
                </a:solidFill>
                <a:latin typeface="Century Gothic"/>
              </a:rPr>
              <a:t>Свързан списък (</a:t>
            </a:r>
            <a:r>
              <a:rPr b="0" lang="en-US" sz="5400" spc="-1" strike="noStrike">
                <a:solidFill>
                  <a:srgbClr val="17aca9"/>
                </a:solidFill>
                <a:latin typeface="Century Gothic"/>
              </a:rPr>
              <a:t>linkedList)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21" name="CustomShape 3"/>
          <p:cNvSpPr/>
          <p:nvPr/>
        </p:nvSpPr>
        <p:spPr>
          <a:xfrm>
            <a:off x="1381320" y="3725280"/>
            <a:ext cx="15347880" cy="320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Съставен е от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node-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ове;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Спазва реда на добавяне на елементите;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Всеки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node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пази връзка към следващия;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Бърз при добавяне/премахване на елементи;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По-бавен от масива при претърсване.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22" name="CustomShape 4"/>
          <p:cNvSpPr/>
          <p:nvPr/>
        </p:nvSpPr>
        <p:spPr>
          <a:xfrm>
            <a:off x="1381320" y="7650720"/>
            <a:ext cx="10514880" cy="20397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class Node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&lt;Т&gt;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Т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data;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Node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&lt;Т&gt;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next;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223" name="Picture 3" descr=""/>
          <p:cNvPicPr/>
          <p:nvPr/>
        </p:nvPicPr>
        <p:blipFill>
          <a:blip r:embed="rId1"/>
          <a:stretch/>
        </p:blipFill>
        <p:spPr>
          <a:xfrm>
            <a:off x="12115080" y="2828880"/>
            <a:ext cx="11385720" cy="2756880"/>
          </a:xfrm>
          <a:prstGeom prst="rect">
            <a:avLst/>
          </a:prstGeom>
          <a:ln w="0">
            <a:noFill/>
          </a:ln>
        </p:spPr>
      </p:pic>
      <p:sp>
        <p:nvSpPr>
          <p:cNvPr id="224" name="CustomShape 5"/>
          <p:cNvSpPr/>
          <p:nvPr/>
        </p:nvSpPr>
        <p:spPr>
          <a:xfrm>
            <a:off x="1381320" y="10053000"/>
            <a:ext cx="10514880" cy="25272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LinkedList&lt;String&gt; list = new LinkedList&lt;&gt;();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list.add("One");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list.add("Two");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list.add("Three");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Структури от данни в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Java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26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5400" spc="-1" strike="noStrike">
                <a:solidFill>
                  <a:srgbClr val="17aca9"/>
                </a:solidFill>
                <a:latin typeface="Century Gothic"/>
              </a:rPr>
              <a:t>Двойно свързан списък (</a:t>
            </a:r>
            <a:r>
              <a:rPr b="0" lang="en-US" sz="5400" spc="-1" strike="noStrike">
                <a:solidFill>
                  <a:srgbClr val="17aca9"/>
                </a:solidFill>
                <a:latin typeface="Century Gothic"/>
              </a:rPr>
              <a:t>d</a:t>
            </a:r>
            <a:r>
              <a:rPr b="0" lang="en-GB" sz="5400" spc="-1" strike="noStrike">
                <a:solidFill>
                  <a:srgbClr val="17aca9"/>
                </a:solidFill>
                <a:latin typeface="Century Gothic"/>
              </a:rPr>
              <a:t>oublyLinkedList</a:t>
            </a:r>
            <a:r>
              <a:rPr b="0" lang="en-US" sz="5400" spc="-1" strike="noStrike">
                <a:solidFill>
                  <a:srgbClr val="17aca9"/>
                </a:solidFill>
                <a:latin typeface="Century Gothic"/>
              </a:rPr>
              <a:t>)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27" name="CustomShape 3"/>
          <p:cNvSpPr/>
          <p:nvPr/>
        </p:nvSpPr>
        <p:spPr>
          <a:xfrm>
            <a:off x="1381320" y="3725280"/>
            <a:ext cx="15347880" cy="320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Съставен е от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node-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ове;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Спазва реда на добавяне на елементите;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Всеки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node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пази връзка към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предишния и следващия;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Бърз при добавяне/премахване на елементи;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По-бавен от масива при претърсване.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28" name="CustomShape 4"/>
          <p:cNvSpPr/>
          <p:nvPr/>
        </p:nvSpPr>
        <p:spPr>
          <a:xfrm>
            <a:off x="1381320" y="7417800"/>
            <a:ext cx="10514880" cy="25272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class Node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&lt;Т&gt;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Т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data;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Node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&lt;Т&gt;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prev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Node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&lt;Т&gt;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next;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29" name="CustomShape 5"/>
          <p:cNvSpPr/>
          <p:nvPr/>
        </p:nvSpPr>
        <p:spPr>
          <a:xfrm>
            <a:off x="1381320" y="10459080"/>
            <a:ext cx="10514880" cy="25272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LinkedList&lt;String&gt; list = new LinkedList&lt;&gt;();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list.add("One");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list.add("Two");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list.add("Three");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230" name="Picture 5" descr=""/>
          <p:cNvPicPr/>
          <p:nvPr/>
        </p:nvPicPr>
        <p:blipFill>
          <a:blip r:embed="rId1"/>
          <a:stretch/>
        </p:blipFill>
        <p:spPr>
          <a:xfrm>
            <a:off x="12337560" y="6282720"/>
            <a:ext cx="11589480" cy="2951640"/>
          </a:xfrm>
          <a:prstGeom prst="rect">
            <a:avLst/>
          </a:prstGeom>
          <a:ln w="0">
            <a:noFill/>
          </a:ln>
        </p:spPr>
      </p:pic>
      <p:sp>
        <p:nvSpPr>
          <p:cNvPr id="231" name="CustomShape 6"/>
          <p:cNvSpPr/>
          <p:nvPr/>
        </p:nvSpPr>
        <p:spPr>
          <a:xfrm>
            <a:off x="13345560" y="9235080"/>
            <a:ext cx="6408000" cy="1655640"/>
          </a:xfrm>
          <a:prstGeom prst="wedgeRectCallout">
            <a:avLst>
              <a:gd name="adj1" fmla="val -71132"/>
              <a:gd name="adj2" fmla="val 121022"/>
            </a:avLst>
          </a:prstGeom>
          <a:solidFill>
            <a:srgbClr val="e7e6e6"/>
          </a:solidFill>
          <a:ln>
            <a:solidFill>
              <a:srgbClr val="43729d"/>
            </a:solidFill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bg-BG" sz="3600" spc="-1" strike="noStrike">
                <a:solidFill>
                  <a:srgbClr val="17aca9"/>
                </a:solidFill>
                <a:latin typeface="Calibri"/>
                <a:ea typeface="DejaVu Sans"/>
              </a:rPr>
              <a:t>Класа </a:t>
            </a:r>
            <a:r>
              <a:rPr b="0" lang="en-US" sz="3600" spc="-1" strike="noStrike">
                <a:solidFill>
                  <a:srgbClr val="17aca9"/>
                </a:solidFill>
                <a:latin typeface="Calibri"/>
                <a:ea typeface="DejaVu Sans"/>
              </a:rPr>
              <a:t>LinkedList </a:t>
            </a:r>
            <a:r>
              <a:rPr b="0" lang="bg-BG" sz="3600" spc="-1" strike="noStrike">
                <a:solidFill>
                  <a:srgbClr val="17aca9"/>
                </a:solidFill>
                <a:latin typeface="Calibri"/>
                <a:ea typeface="DejaVu Sans"/>
              </a:rPr>
              <a:t>е базиран върху двойно свързания списък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Структури от данни в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Java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5400" spc="-1" strike="noStrike">
                <a:solidFill>
                  <a:srgbClr val="17aca9"/>
                </a:solidFill>
                <a:latin typeface="Century Gothic"/>
              </a:rPr>
              <a:t>Стек (</a:t>
            </a:r>
            <a:r>
              <a:rPr b="0" lang="en-US" sz="5400" spc="-1" strike="noStrike">
                <a:solidFill>
                  <a:srgbClr val="17aca9"/>
                </a:solidFill>
                <a:latin typeface="Century Gothic"/>
              </a:rPr>
              <a:t>stack)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34" name="CustomShape 3"/>
          <p:cNvSpPr/>
          <p:nvPr/>
        </p:nvSpPr>
        <p:spPr>
          <a:xfrm>
            <a:off x="1381320" y="3725280"/>
            <a:ext cx="15347880" cy="255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333f4f"/>
              </a:buClr>
              <a:buFont typeface="Arial"/>
              <a:buChar char="•"/>
            </a:pPr>
            <a:r>
              <a:rPr b="1" lang="en-US" sz="3600" spc="-1" strike="noStrike">
                <a:solidFill>
                  <a:srgbClr val="333f4f"/>
                </a:solidFill>
                <a:latin typeface="Century Gothic"/>
              </a:rPr>
              <a:t>LIFO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 (</a:t>
            </a:r>
            <a:r>
              <a:rPr b="1" lang="en-US" sz="3600" spc="-1" strike="noStrike">
                <a:solidFill>
                  <a:srgbClr val="333f4f"/>
                </a:solidFill>
                <a:latin typeface="Century Gothic"/>
              </a:rPr>
              <a:t>L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ast </a:t>
            </a:r>
            <a:r>
              <a:rPr b="1" lang="en-US" sz="3600" spc="-1" strike="noStrike">
                <a:solidFill>
                  <a:srgbClr val="333f4f"/>
                </a:solidFill>
                <a:latin typeface="Century Gothic"/>
              </a:rPr>
              <a:t>I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n </a:t>
            </a:r>
            <a:r>
              <a:rPr b="1" lang="en-US" sz="3600" spc="-1" strike="noStrike">
                <a:solidFill>
                  <a:srgbClr val="333f4f"/>
                </a:solidFill>
                <a:latin typeface="Century Gothic"/>
              </a:rPr>
              <a:t>F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irst </a:t>
            </a:r>
            <a:r>
              <a:rPr b="1" lang="en-US" sz="3600" spc="-1" strike="noStrike">
                <a:solidFill>
                  <a:srgbClr val="333f4f"/>
                </a:solidFill>
                <a:latin typeface="Century Gothic"/>
              </a:rPr>
              <a:t>O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ut)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структура;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Има два основни метода –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push()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pop();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Метода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push()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 добавя елемент към стека;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Метода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pop()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премахва последния добавен елемент.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35" name="CustomShape 4"/>
          <p:cNvSpPr/>
          <p:nvPr/>
        </p:nvSpPr>
        <p:spPr>
          <a:xfrm>
            <a:off x="1381320" y="6642720"/>
            <a:ext cx="10514880" cy="350208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Deque&lt;Integer&gt; stack = new ArrayDeque&lt;&gt;();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stack.push(5);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stack.push(8);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stack.push(12);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stack.pop(); </a:t>
            </a:r>
            <a:r>
              <a:rPr b="1" lang="en-US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//12</a:t>
            </a:r>
            <a:endParaRPr b="0" lang="en-US" sz="3200" spc="-1" strike="noStrike">
              <a:latin typeface="Arial"/>
            </a:endParaRPr>
          </a:p>
        </p:txBody>
      </p:sp>
      <p:graphicFrame>
        <p:nvGraphicFramePr>
          <p:cNvPr id="236" name="Table 5"/>
          <p:cNvGraphicFramePr/>
          <p:nvPr/>
        </p:nvGraphicFramePr>
        <p:xfrm>
          <a:off x="18222120" y="4745520"/>
          <a:ext cx="2447640" cy="1990080"/>
        </p:xfrm>
        <a:graphic>
          <a:graphicData uri="http://schemas.openxmlformats.org/drawingml/2006/table">
            <a:tbl>
              <a:tblPr/>
              <a:tblGrid>
                <a:gridCol w="2448000"/>
              </a:tblGrid>
              <a:tr h="663480">
                <a:tc>
                  <a:tcPr marL="91440" marR="91440">
                    <a:lnL w="28080">
                      <a:solidFill>
                        <a:srgbClr val="dae3f3"/>
                      </a:solidFill>
                    </a:lnL>
                    <a:lnR w="28080">
                      <a:solidFill>
                        <a:srgbClr val="dae3f3"/>
                      </a:solidFill>
                    </a:lnR>
                    <a:lnT w="12240">
                      <a:noFill/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b4c7e7">
                        <a:alpha val="20000"/>
                      </a:srgbClr>
                    </a:solidFill>
                  </a:tcPr>
                </a:tc>
              </a:tr>
              <a:tr h="663480"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95000"/>
                        </a:lnSpc>
                        <a:spcBef>
                          <a:spcPts val="879"/>
                        </a:spcBef>
                        <a:tabLst>
                          <a:tab algn="l" pos="0"/>
                        </a:tabLst>
                      </a:pPr>
                      <a:r>
                        <a:rPr b="1" lang="en-US" sz="2200" spc="-1" strike="noStrike">
                          <a:solidFill>
                            <a:srgbClr val="17aca9"/>
                          </a:solidFill>
                          <a:latin typeface="Consolas"/>
                        </a:rPr>
                        <a:t>primes()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marL="91440" marR="91440">
                    <a:lnL w="28080">
                      <a:solidFill>
                        <a:srgbClr val="dae3f3"/>
                      </a:solidFill>
                    </a:lnL>
                    <a:lnR w="28080">
                      <a:solidFill>
                        <a:srgbClr val="dae3f3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b4c7e7">
                        <a:alpha val="20000"/>
                      </a:srgbClr>
                    </a:solidFill>
                  </a:tcPr>
                </a:tc>
              </a:tr>
              <a:tr h="663480"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95000"/>
                        </a:lnSpc>
                        <a:spcBef>
                          <a:spcPts val="879"/>
                        </a:spcBef>
                        <a:tabLst>
                          <a:tab algn="l" pos="0"/>
                        </a:tabLst>
                      </a:pPr>
                      <a:r>
                        <a:rPr b="1" lang="en-US" sz="2200" spc="-1" strike="noStrike">
                          <a:solidFill>
                            <a:srgbClr val="17aca9"/>
                          </a:solidFill>
                          <a:latin typeface="Consolas"/>
                        </a:rPr>
                        <a:t>main()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marL="91440" marR="91440">
                    <a:lnL w="28080">
                      <a:solidFill>
                        <a:srgbClr val="dae3f3"/>
                      </a:solidFill>
                    </a:lnL>
                    <a:lnR w="28080">
                      <a:solidFill>
                        <a:srgbClr val="dae3f3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28080">
                      <a:solidFill>
                        <a:srgbClr val="dae3f3"/>
                      </a:solidFill>
                    </a:lnB>
                    <a:solidFill>
                      <a:srgbClr val="b4c7e7">
                        <a:alpha val="20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37" name="Table 6"/>
          <p:cNvGraphicFramePr/>
          <p:nvPr/>
        </p:nvGraphicFramePr>
        <p:xfrm>
          <a:off x="16729920" y="3904200"/>
          <a:ext cx="1923480" cy="738000"/>
        </p:xfrm>
        <a:graphic>
          <a:graphicData uri="http://schemas.openxmlformats.org/drawingml/2006/table">
            <a:tbl>
              <a:tblPr/>
              <a:tblGrid>
                <a:gridCol w="1923840"/>
              </a:tblGrid>
              <a:tr h="738360"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95000"/>
                        </a:lnSpc>
                        <a:spcBef>
                          <a:spcPts val="879"/>
                        </a:spcBef>
                        <a:tabLst>
                          <a:tab algn="l" pos="0"/>
                        </a:tabLst>
                      </a:pPr>
                      <a:r>
                        <a:rPr b="1" lang="en-US" sz="2200" spc="-1" strike="noStrike">
                          <a:solidFill>
                            <a:srgbClr val="17aca9"/>
                          </a:solidFill>
                          <a:latin typeface="Consolas"/>
                        </a:rPr>
                        <a:t>printf()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marL="91440" marR="91440">
                    <a:lnL w="28080">
                      <a:solidFill>
                        <a:srgbClr val="dae3f3"/>
                      </a:solidFill>
                    </a:lnL>
                    <a:lnR w="28080">
                      <a:solidFill>
                        <a:srgbClr val="dae3f3"/>
                      </a:solidFill>
                    </a:lnR>
                    <a:lnT w="28080">
                      <a:solidFill>
                        <a:srgbClr val="dae3f3"/>
                      </a:solidFill>
                    </a:lnT>
                    <a:lnB w="28080">
                      <a:solidFill>
                        <a:srgbClr val="dae3f3"/>
                      </a:solidFill>
                    </a:lnB>
                    <a:solidFill>
                      <a:srgbClr val="b4c7e7">
                        <a:alpha val="2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38" name="CustomShape 7"/>
          <p:cNvSpPr/>
          <p:nvPr/>
        </p:nvSpPr>
        <p:spPr>
          <a:xfrm flipH="1" rot="16200000">
            <a:off x="18478440" y="4376520"/>
            <a:ext cx="705960" cy="608760"/>
          </a:xfrm>
          <a:prstGeom prst="curvedConnector3">
            <a:avLst>
              <a:gd name="adj1" fmla="val -11208"/>
            </a:avLst>
          </a:prstGeom>
          <a:noFill/>
          <a:ln w="38100">
            <a:solidFill>
              <a:schemeClr val="tx1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9" name="CustomShape 8"/>
          <p:cNvSpPr/>
          <p:nvPr/>
        </p:nvSpPr>
        <p:spPr>
          <a:xfrm flipV="1">
            <a:off x="19680480" y="4539240"/>
            <a:ext cx="635760" cy="440280"/>
          </a:xfrm>
          <a:prstGeom prst="curvedConnector3">
            <a:avLst>
              <a:gd name="adj1" fmla="val -10413"/>
            </a:avLst>
          </a:prstGeom>
          <a:noFill/>
          <a:ln w="38100">
            <a:solidFill>
              <a:schemeClr val="tx1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0" name="CustomShape 9"/>
          <p:cNvSpPr/>
          <p:nvPr/>
        </p:nvSpPr>
        <p:spPr>
          <a:xfrm>
            <a:off x="18880200" y="6785640"/>
            <a:ext cx="1599480" cy="5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17aca9"/>
                </a:solidFill>
                <a:latin typeface="Calibri"/>
                <a:ea typeface="DejaVu Sans"/>
              </a:rPr>
              <a:t>Stack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41" name="CustomShape 10"/>
          <p:cNvSpPr/>
          <p:nvPr/>
        </p:nvSpPr>
        <p:spPr>
          <a:xfrm>
            <a:off x="19628280" y="3994920"/>
            <a:ext cx="851400" cy="5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17aca9"/>
                </a:solidFill>
                <a:latin typeface="Calibri"/>
                <a:ea typeface="DejaVu Sans"/>
              </a:rPr>
              <a:t>pop</a:t>
            </a:r>
            <a:endParaRPr b="0" lang="en-US" sz="2800" spc="-1" strike="noStrike">
              <a:latin typeface="Arial"/>
            </a:endParaRPr>
          </a:p>
        </p:txBody>
      </p:sp>
      <p:graphicFrame>
        <p:nvGraphicFramePr>
          <p:cNvPr id="242" name="Table 11"/>
          <p:cNvGraphicFramePr/>
          <p:nvPr/>
        </p:nvGraphicFramePr>
        <p:xfrm>
          <a:off x="20355480" y="3904200"/>
          <a:ext cx="1920960" cy="738000"/>
        </p:xfrm>
        <a:graphic>
          <a:graphicData uri="http://schemas.openxmlformats.org/drawingml/2006/table">
            <a:tbl>
              <a:tblPr/>
              <a:tblGrid>
                <a:gridCol w="1921320"/>
              </a:tblGrid>
              <a:tr h="738360"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95000"/>
                        </a:lnSpc>
                        <a:spcBef>
                          <a:spcPts val="879"/>
                        </a:spcBef>
                        <a:tabLst>
                          <a:tab algn="l" pos="0"/>
                        </a:tabLst>
                      </a:pPr>
                      <a:r>
                        <a:rPr b="1" lang="en-US" sz="2200" spc="-1" strike="noStrike">
                          <a:solidFill>
                            <a:srgbClr val="17aca9"/>
                          </a:solidFill>
                          <a:latin typeface="Consolas"/>
                        </a:rPr>
                        <a:t>printf()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marL="91440" marR="91440">
                    <a:lnL w="28080">
                      <a:solidFill>
                        <a:srgbClr val="dae3f3"/>
                      </a:solidFill>
                    </a:lnL>
                    <a:lnR w="28080">
                      <a:solidFill>
                        <a:srgbClr val="dae3f3"/>
                      </a:solidFill>
                    </a:lnR>
                    <a:lnT w="28080">
                      <a:solidFill>
                        <a:srgbClr val="dae3f3"/>
                      </a:solidFill>
                    </a:lnT>
                    <a:lnB w="28080">
                      <a:solidFill>
                        <a:srgbClr val="dae3f3"/>
                      </a:solidFill>
                    </a:lnB>
                    <a:solidFill>
                      <a:srgbClr val="b4c7e7">
                        <a:alpha val="2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43" name="CustomShape 12"/>
          <p:cNvSpPr/>
          <p:nvPr/>
        </p:nvSpPr>
        <p:spPr>
          <a:xfrm>
            <a:off x="18693000" y="3679920"/>
            <a:ext cx="1370880" cy="5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17aca9"/>
                </a:solidFill>
                <a:latin typeface="Calibri"/>
                <a:ea typeface="DejaVu Sans"/>
              </a:rPr>
              <a:t>push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44" name="CustomShape 13"/>
          <p:cNvSpPr/>
          <p:nvPr/>
        </p:nvSpPr>
        <p:spPr>
          <a:xfrm>
            <a:off x="1381320" y="10567080"/>
            <a:ext cx="10514880" cy="57744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Stack&lt;Integer&gt; stack = new Stack&lt;&gt;();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85" dur="indefinite" restart="never" nodeType="tmRoot">
          <p:childTnLst>
            <p:seq>
              <p:cTn id="86" dur="indefinite" nodeType="mainSeq">
                <p:childTnLst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1752480" y="10171080"/>
            <a:ext cx="8495640" cy="194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6000" spc="-1" strike="noStrike">
                <a:solidFill>
                  <a:srgbClr val="24274c"/>
                </a:solidFill>
                <a:latin typeface="Century Gothic"/>
              </a:rPr>
              <a:t>Част </a:t>
            </a:r>
            <a:r>
              <a:rPr b="1" lang="en-US" sz="6000" spc="-1" strike="noStrike">
                <a:solidFill>
                  <a:srgbClr val="24274c"/>
                </a:solidFill>
                <a:latin typeface="Century Gothic"/>
              </a:rPr>
              <a:t>I - </a:t>
            </a:r>
            <a:r>
              <a:rPr b="1" lang="bg-BG" sz="6000" spc="-1" strike="noStrike">
                <a:solidFill>
                  <a:srgbClr val="24274c"/>
                </a:solidFill>
                <a:latin typeface="Century Gothic"/>
              </a:rPr>
              <a:t>ООП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Структури от данни в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Java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46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5400" spc="-1" strike="noStrike">
                <a:solidFill>
                  <a:srgbClr val="17aca9"/>
                </a:solidFill>
                <a:latin typeface="Century Gothic"/>
              </a:rPr>
              <a:t>Опашка (</a:t>
            </a:r>
            <a:r>
              <a:rPr b="0" lang="en-US" sz="5400" spc="-1" strike="noStrike">
                <a:solidFill>
                  <a:srgbClr val="17aca9"/>
                </a:solidFill>
                <a:latin typeface="Century Gothic"/>
              </a:rPr>
              <a:t>queue)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47" name="CustomShape 3"/>
          <p:cNvSpPr/>
          <p:nvPr/>
        </p:nvSpPr>
        <p:spPr>
          <a:xfrm>
            <a:off x="1381320" y="3725280"/>
            <a:ext cx="15347880" cy="255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333f4f"/>
              </a:buClr>
              <a:buFont typeface="Arial"/>
              <a:buChar char="•"/>
            </a:pPr>
            <a:r>
              <a:rPr b="1" lang="en-US" sz="3600" spc="-1" strike="noStrike">
                <a:solidFill>
                  <a:srgbClr val="333f4f"/>
                </a:solidFill>
                <a:latin typeface="Century Gothic"/>
              </a:rPr>
              <a:t>FIFO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 (</a:t>
            </a:r>
            <a:r>
              <a:rPr b="1" lang="en-US" sz="3600" spc="-1" strike="noStrike">
                <a:solidFill>
                  <a:srgbClr val="333f4f"/>
                </a:solidFill>
                <a:latin typeface="Century Gothic"/>
              </a:rPr>
              <a:t>F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irst </a:t>
            </a:r>
            <a:r>
              <a:rPr b="1" lang="en-US" sz="3600" spc="-1" strike="noStrike">
                <a:solidFill>
                  <a:srgbClr val="333f4f"/>
                </a:solidFill>
                <a:latin typeface="Century Gothic"/>
              </a:rPr>
              <a:t>I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n </a:t>
            </a:r>
            <a:r>
              <a:rPr b="1" lang="en-US" sz="3600" spc="-1" strike="noStrike">
                <a:solidFill>
                  <a:srgbClr val="333f4f"/>
                </a:solidFill>
                <a:latin typeface="Century Gothic"/>
              </a:rPr>
              <a:t>F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irst </a:t>
            </a:r>
            <a:r>
              <a:rPr b="1" lang="en-US" sz="3600" spc="-1" strike="noStrike">
                <a:solidFill>
                  <a:srgbClr val="333f4f"/>
                </a:solidFill>
                <a:latin typeface="Century Gothic"/>
              </a:rPr>
              <a:t>O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ut)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структура;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Има два основни метода –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offer()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poll();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Метода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offer()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 добавя елемент към опашката;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Метода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poll()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премахва първия добавен елемент.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48" name="CustomShape 4"/>
          <p:cNvSpPr/>
          <p:nvPr/>
        </p:nvSpPr>
        <p:spPr>
          <a:xfrm>
            <a:off x="1381320" y="6642720"/>
            <a:ext cx="10514880" cy="350208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Queue&lt;Integer&gt; queue = new ArrayDeque&lt;&gt;();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queue.offer(5);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queue.offer(8);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queue.offer(12);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queue.poll(); </a:t>
            </a:r>
            <a:r>
              <a:rPr b="1" lang="en-US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//5</a:t>
            </a:r>
            <a:endParaRPr b="0" lang="en-US" sz="3200" spc="-1" strike="noStrike">
              <a:latin typeface="Arial"/>
            </a:endParaRPr>
          </a:p>
        </p:txBody>
      </p:sp>
      <p:graphicFrame>
        <p:nvGraphicFramePr>
          <p:cNvPr id="249" name="Table 5"/>
          <p:cNvGraphicFramePr/>
          <p:nvPr/>
        </p:nvGraphicFramePr>
        <p:xfrm>
          <a:off x="18602280" y="5682960"/>
          <a:ext cx="1980720" cy="1918800"/>
        </p:xfrm>
        <a:graphic>
          <a:graphicData uri="http://schemas.openxmlformats.org/drawingml/2006/table">
            <a:tbl>
              <a:tblPr/>
              <a:tblGrid>
                <a:gridCol w="1981080"/>
              </a:tblGrid>
              <a:tr h="639720">
                <a:tc>
                  <a:tcPr marL="91440" marR="91440">
                    <a:lnL w="28080">
                      <a:solidFill>
                        <a:srgbClr val="dae3f3"/>
                      </a:solidFill>
                    </a:lnL>
                    <a:lnR w="28080">
                      <a:solidFill>
                        <a:srgbClr val="dae3f3"/>
                      </a:solidFill>
                    </a:lnR>
                    <a:lnT w="12240">
                      <a:noFill/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b4c7e7">
                        <a:alpha val="20000"/>
                      </a:srgbClr>
                    </a:solidFill>
                  </a:tcPr>
                </a:tc>
              </a:tr>
              <a:tr h="639720"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95000"/>
                        </a:lnSpc>
                        <a:spcBef>
                          <a:spcPts val="879"/>
                        </a:spcBef>
                        <a:tabLst>
                          <a:tab algn="l" pos="0"/>
                        </a:tabLst>
                      </a:pPr>
                      <a:r>
                        <a:rPr b="1" lang="en-US" sz="2200" spc="-1" strike="noStrike">
                          <a:solidFill>
                            <a:srgbClr val="17aca9"/>
                          </a:solidFill>
                          <a:latin typeface="Consolas"/>
                        </a:rPr>
                        <a:t>Client 2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marL="91440" marR="91440">
                    <a:lnL w="28080">
                      <a:solidFill>
                        <a:srgbClr val="dae3f3"/>
                      </a:solidFill>
                    </a:lnL>
                    <a:lnR w="28080">
                      <a:solidFill>
                        <a:srgbClr val="dae3f3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b4c7e7">
                        <a:alpha val="20000"/>
                      </a:srgbClr>
                    </a:solidFill>
                  </a:tcPr>
                </a:tc>
              </a:tr>
              <a:tr h="639720"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95000"/>
                        </a:lnSpc>
                        <a:spcBef>
                          <a:spcPts val="879"/>
                        </a:spcBef>
                        <a:tabLst>
                          <a:tab algn="l" pos="0"/>
                        </a:tabLst>
                      </a:pPr>
                      <a:r>
                        <a:rPr b="1" lang="en-US" sz="2200" spc="-1" strike="noStrike">
                          <a:solidFill>
                            <a:srgbClr val="17aca9"/>
                          </a:solidFill>
                          <a:latin typeface="Consolas"/>
                        </a:rPr>
                        <a:t>Client 1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marL="91440" marR="91440">
                    <a:lnL w="28080">
                      <a:solidFill>
                        <a:srgbClr val="dae3f3"/>
                      </a:solidFill>
                    </a:lnL>
                    <a:lnR w="28080">
                      <a:solidFill>
                        <a:srgbClr val="dae3f3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28080">
                      <a:solidFill>
                        <a:srgbClr val="dae3f3"/>
                      </a:solidFill>
                    </a:lnB>
                    <a:solidFill>
                      <a:srgbClr val="b4c7e7">
                        <a:alpha val="20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50" name="Table 6"/>
          <p:cNvGraphicFramePr/>
          <p:nvPr/>
        </p:nvGraphicFramePr>
        <p:xfrm>
          <a:off x="17205480" y="4884120"/>
          <a:ext cx="1828440" cy="494640"/>
        </p:xfrm>
        <a:graphic>
          <a:graphicData uri="http://schemas.openxmlformats.org/drawingml/2006/table">
            <a:tbl>
              <a:tblPr/>
              <a:tblGrid>
                <a:gridCol w="1828800"/>
              </a:tblGrid>
              <a:tr h="495000"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95000"/>
                        </a:lnSpc>
                        <a:spcBef>
                          <a:spcPts val="879"/>
                        </a:spcBef>
                        <a:tabLst>
                          <a:tab algn="l" pos="0"/>
                        </a:tabLst>
                      </a:pPr>
                      <a:r>
                        <a:rPr b="1" lang="en-US" sz="2200" spc="-1" strike="noStrike">
                          <a:solidFill>
                            <a:srgbClr val="17aca9"/>
                          </a:solidFill>
                          <a:latin typeface="Consolas"/>
                        </a:rPr>
                        <a:t>Client 3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marL="91440" marR="91440">
                    <a:lnL w="28080">
                      <a:solidFill>
                        <a:srgbClr val="dae3f3"/>
                      </a:solidFill>
                    </a:lnL>
                    <a:lnR w="28080">
                      <a:solidFill>
                        <a:srgbClr val="dae3f3"/>
                      </a:solidFill>
                    </a:lnR>
                    <a:lnT w="28080">
                      <a:solidFill>
                        <a:srgbClr val="dae3f3"/>
                      </a:solidFill>
                    </a:lnT>
                    <a:lnB w="28080">
                      <a:solidFill>
                        <a:srgbClr val="dae3f3"/>
                      </a:solidFill>
                    </a:lnB>
                    <a:solidFill>
                      <a:srgbClr val="b4c7e7">
                        <a:alpha val="2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51" name="CustomShape 7"/>
          <p:cNvSpPr/>
          <p:nvPr/>
        </p:nvSpPr>
        <p:spPr>
          <a:xfrm flipH="1" rot="16200000">
            <a:off x="18858600" y="5313600"/>
            <a:ext cx="705960" cy="608760"/>
          </a:xfrm>
          <a:prstGeom prst="curvedConnector3">
            <a:avLst>
              <a:gd name="adj1" fmla="val -11208"/>
            </a:avLst>
          </a:prstGeom>
          <a:noFill/>
          <a:ln w="38100">
            <a:solidFill>
              <a:schemeClr val="tx1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2" name="CustomShape 8"/>
          <p:cNvSpPr/>
          <p:nvPr/>
        </p:nvSpPr>
        <p:spPr>
          <a:xfrm flipV="1" rot="10800000">
            <a:off x="18120600" y="7602840"/>
            <a:ext cx="1472400" cy="667440"/>
          </a:xfrm>
          <a:prstGeom prst="curvedConnector3">
            <a:avLst>
              <a:gd name="adj1" fmla="val -6756"/>
            </a:avLst>
          </a:prstGeom>
          <a:noFill/>
          <a:ln w="38100">
            <a:solidFill>
              <a:schemeClr val="tx1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3" name="CustomShape 9"/>
          <p:cNvSpPr/>
          <p:nvPr/>
        </p:nvSpPr>
        <p:spPr>
          <a:xfrm>
            <a:off x="20736000" y="6164280"/>
            <a:ext cx="1599480" cy="5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17aca9"/>
                </a:solidFill>
                <a:latin typeface="Calibri"/>
                <a:ea typeface="DejaVu Sans"/>
              </a:rPr>
              <a:t>Queue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54" name="CustomShape 10"/>
          <p:cNvSpPr/>
          <p:nvPr/>
        </p:nvSpPr>
        <p:spPr>
          <a:xfrm>
            <a:off x="19029600" y="4491360"/>
            <a:ext cx="1553040" cy="5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17aca9"/>
                </a:solidFill>
                <a:latin typeface="Calibri"/>
                <a:ea typeface="DejaVu Sans"/>
              </a:rPr>
              <a:t>offer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55" name="CustomShape 11"/>
          <p:cNvSpPr/>
          <p:nvPr/>
        </p:nvSpPr>
        <p:spPr>
          <a:xfrm>
            <a:off x="17647920" y="7675200"/>
            <a:ext cx="942840" cy="51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17aca9"/>
                </a:solidFill>
                <a:latin typeface="Calibri"/>
                <a:ea typeface="DejaVu Sans"/>
              </a:rPr>
              <a:t>poll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09" dur="indefinite" restart="never" nodeType="tmRoot">
          <p:childTnLst>
            <p:seq>
              <p:cTn id="110" dur="indefinite" nodeType="mainSeq">
                <p:childTnLst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Структури от данни в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Java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57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5400" spc="-1" strike="noStrike">
                <a:solidFill>
                  <a:srgbClr val="17aca9"/>
                </a:solidFill>
                <a:latin typeface="Century Gothic"/>
              </a:rPr>
              <a:t>Карта/мап (</a:t>
            </a:r>
            <a:r>
              <a:rPr b="0" lang="en-US" sz="5400" spc="-1" strike="noStrike">
                <a:solidFill>
                  <a:srgbClr val="17aca9"/>
                </a:solidFill>
                <a:latin typeface="Century Gothic"/>
              </a:rPr>
              <a:t>map)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58" name="CustomShape 3"/>
          <p:cNvSpPr/>
          <p:nvPr/>
        </p:nvSpPr>
        <p:spPr>
          <a:xfrm>
            <a:off x="1381320" y="3725280"/>
            <a:ext cx="15347880" cy="255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333f4f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333f4f"/>
                </a:solidFill>
                <a:latin typeface="Century Gothic"/>
              </a:rPr>
              <a:t>Пази комбинации ключ-стойност;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333f4f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333f4f"/>
                </a:solidFill>
                <a:latin typeface="Century Gothic"/>
              </a:rPr>
              <a:t>Не позволява дублиране на елементи;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Не запазва реда на записване на елементите.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59" name="CustomShape 4"/>
          <p:cNvSpPr/>
          <p:nvPr/>
        </p:nvSpPr>
        <p:spPr>
          <a:xfrm>
            <a:off x="1381320" y="6642720"/>
            <a:ext cx="13979880" cy="545184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Map&lt;Integer, String&gt;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= new HashMap&lt;&gt;();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.put(1, "One");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.put(2, "Two");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.put(3, "Three");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.put(4, "Four");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.put(1, “Five");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nums.get(2); </a:t>
            </a:r>
            <a:r>
              <a:rPr b="1" lang="en-US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//Two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System.out.println(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);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</a:t>
            </a:r>
            <a:r>
              <a:rPr b="1" lang="bg-BG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//</a:t>
            </a:r>
            <a:r>
              <a:rPr b="1" lang="en-GB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{3=Three, 2=Two, 4=Four, 1=Five}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Структури от данни в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Java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61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5400" spc="-1" strike="noStrike">
                <a:solidFill>
                  <a:srgbClr val="17aca9"/>
                </a:solidFill>
                <a:latin typeface="Century Gothic"/>
              </a:rPr>
              <a:t>Свързана карта/свързан мап (</a:t>
            </a:r>
            <a:r>
              <a:rPr b="0" lang="en-US" sz="5400" spc="-1" strike="noStrike">
                <a:solidFill>
                  <a:srgbClr val="17aca9"/>
                </a:solidFill>
                <a:latin typeface="Century Gothic"/>
              </a:rPr>
              <a:t>linkedMap)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62" name="CustomShape 3"/>
          <p:cNvSpPr/>
          <p:nvPr/>
        </p:nvSpPr>
        <p:spPr>
          <a:xfrm>
            <a:off x="1381320" y="3725280"/>
            <a:ext cx="19524600" cy="255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333f4f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333f4f"/>
                </a:solidFill>
                <a:latin typeface="Century Gothic"/>
              </a:rPr>
              <a:t>Пази комбинации ключ-стойност;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333f4f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333f4f"/>
                </a:solidFill>
                <a:latin typeface="Century Gothic"/>
              </a:rPr>
              <a:t>Не позволява дублиране на елементи;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Запазва реда на записване на елементите;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Използва двойно свързан списък за запазване на подредбата на елементите.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63" name="CustomShape 4"/>
          <p:cNvSpPr/>
          <p:nvPr/>
        </p:nvSpPr>
        <p:spPr>
          <a:xfrm>
            <a:off x="1381320" y="6642720"/>
            <a:ext cx="14483880" cy="49644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Map&lt;Integer, String&gt;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= new LinkedHashMap&lt;&gt;();      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.put(1, "One");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.put(2, "Two");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.put(3, "Three");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.put(4, "Four");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nums.get(2); </a:t>
            </a:r>
            <a:r>
              <a:rPr b="1" lang="en-US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//Two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System.out.println(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);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</a:t>
            </a:r>
            <a:r>
              <a:rPr b="1" lang="bg-BG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//</a:t>
            </a:r>
            <a:r>
              <a:rPr b="1" lang="en-GB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{1=One, 2=Two, 3=Three, 4=Four} 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Структури от данни в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Java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65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5400" spc="-1" strike="noStrike">
                <a:solidFill>
                  <a:srgbClr val="17aca9"/>
                </a:solidFill>
                <a:latin typeface="Century Gothic"/>
              </a:rPr>
              <a:t>Сет (</a:t>
            </a:r>
            <a:r>
              <a:rPr b="0" lang="en-US" sz="5400" spc="-1" strike="noStrike">
                <a:solidFill>
                  <a:srgbClr val="17aca9"/>
                </a:solidFill>
                <a:latin typeface="Century Gothic"/>
              </a:rPr>
              <a:t>set)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66" name="CustomShape 3"/>
          <p:cNvSpPr/>
          <p:nvPr/>
        </p:nvSpPr>
        <p:spPr>
          <a:xfrm>
            <a:off x="1381320" y="3725280"/>
            <a:ext cx="19524600" cy="255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333f4f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333f4f"/>
                </a:solidFill>
                <a:latin typeface="Century Gothic"/>
              </a:rPr>
              <a:t>Не позволява дублиране на елементи;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Не запазва реда на записване на елементите;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Базиран върху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HashMap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67" name="CustomShape 4"/>
          <p:cNvSpPr/>
          <p:nvPr/>
        </p:nvSpPr>
        <p:spPr>
          <a:xfrm>
            <a:off x="1381320" y="6642720"/>
            <a:ext cx="14483880" cy="39895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Set&lt;Integer&gt;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= new HashSet&lt;&gt;();      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.add(1);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.add(2);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.add(3);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.add(1);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System.out.println(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);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</a:t>
            </a:r>
            <a:r>
              <a:rPr b="1" lang="bg-BG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//</a:t>
            </a:r>
            <a:r>
              <a:rPr b="1" lang="en-GB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[2, 1, 3]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Структури от данни в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Java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69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5400" spc="-1" strike="noStrike">
                <a:solidFill>
                  <a:srgbClr val="17aca9"/>
                </a:solidFill>
                <a:latin typeface="Century Gothic"/>
              </a:rPr>
              <a:t>Свързан сет (</a:t>
            </a:r>
            <a:r>
              <a:rPr b="0" lang="en-US" sz="5400" spc="-1" strike="noStrike">
                <a:solidFill>
                  <a:srgbClr val="17aca9"/>
                </a:solidFill>
                <a:latin typeface="Century Gothic"/>
              </a:rPr>
              <a:t>linkedSet)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70" name="CustomShape 3"/>
          <p:cNvSpPr/>
          <p:nvPr/>
        </p:nvSpPr>
        <p:spPr>
          <a:xfrm>
            <a:off x="1381320" y="3725280"/>
            <a:ext cx="19524600" cy="255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333f4f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333f4f"/>
                </a:solidFill>
                <a:latin typeface="Century Gothic"/>
              </a:rPr>
              <a:t>Не позволява дублиране на елементи;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Запазва реда на записване на елементите;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Базиран върху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LinkedHashMap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71" name="CustomShape 4"/>
          <p:cNvSpPr/>
          <p:nvPr/>
        </p:nvSpPr>
        <p:spPr>
          <a:xfrm>
            <a:off x="1381320" y="6642720"/>
            <a:ext cx="14483880" cy="39895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Set&lt;Integer&gt;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= new HashSet&lt;&gt;();      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.add(1);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.add(2);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.add(3);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.add(1);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System.out.println(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);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</a:t>
            </a:r>
            <a:r>
              <a:rPr b="1" lang="bg-BG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//</a:t>
            </a:r>
            <a:r>
              <a:rPr b="1" lang="en-GB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[1, 2, 3]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Структури от данни в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Java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5400" spc="-1" strike="noStrike">
                <a:solidFill>
                  <a:srgbClr val="17aca9"/>
                </a:solidFill>
                <a:latin typeface="Century Gothic"/>
              </a:rPr>
              <a:t>Какво е общото?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1381320" y="3725280"/>
            <a:ext cx="19524600" cy="255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333f4f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333f4f"/>
                </a:solidFill>
                <a:latin typeface="Century Gothic"/>
              </a:rPr>
              <a:t>Повечето колекции в </a:t>
            </a:r>
            <a:r>
              <a:rPr b="0" lang="en-US" sz="3600" spc="-1" strike="noStrike">
                <a:solidFill>
                  <a:srgbClr val="333f4f"/>
                </a:solidFill>
                <a:latin typeface="Century Gothic"/>
              </a:rPr>
              <a:t>Java </a:t>
            </a:r>
            <a:r>
              <a:rPr b="0" lang="bg-BG" sz="3600" spc="-1" strike="noStrike">
                <a:solidFill>
                  <a:srgbClr val="333f4f"/>
                </a:solidFill>
                <a:latin typeface="Century Gothic"/>
              </a:rPr>
              <a:t>имплементират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интерфейса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Collection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333f4f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333f4f"/>
                </a:solidFill>
                <a:latin typeface="Century Gothic"/>
              </a:rPr>
              <a:t>Основните методи, използвани в колекциите идват от него: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75" name="CustomShape 4"/>
          <p:cNvSpPr/>
          <p:nvPr/>
        </p:nvSpPr>
        <p:spPr>
          <a:xfrm>
            <a:off x="1381320" y="5490720"/>
            <a:ext cx="14483880" cy="350208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int size();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boolean isEmpty();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boolean contains();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Object[] toArray();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void add(E e);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boolean remove(Object o);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etc…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1752480" y="10171080"/>
            <a:ext cx="14040720" cy="194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6000" spc="-1" strike="noStrike">
                <a:solidFill>
                  <a:srgbClr val="24274c"/>
                </a:solidFill>
                <a:latin typeface="Century Gothic"/>
              </a:rPr>
              <a:t>Част </a:t>
            </a:r>
            <a:r>
              <a:rPr b="1" lang="en-US" sz="6000" spc="-1" strike="noStrike">
                <a:solidFill>
                  <a:srgbClr val="24274c"/>
                </a:solidFill>
                <a:latin typeface="Century Gothic"/>
              </a:rPr>
              <a:t>III – </a:t>
            </a:r>
            <a:r>
              <a:rPr b="1" lang="bg-BG" sz="6000" spc="-1" strike="noStrike">
                <a:solidFill>
                  <a:srgbClr val="24274c"/>
                </a:solidFill>
                <a:latin typeface="Century Gothic"/>
              </a:rPr>
              <a:t>Задачи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Задачи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78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5400" spc="-1" strike="noStrike">
                <a:solidFill>
                  <a:srgbClr val="17aca9"/>
                </a:solidFill>
                <a:latin typeface="Century Gothic"/>
              </a:rPr>
              <a:t>Задача 1 - </a:t>
            </a:r>
            <a:r>
              <a:rPr b="0" lang="en-US" sz="5400" spc="-1" strike="noStrike">
                <a:solidFill>
                  <a:srgbClr val="17aca9"/>
                </a:solidFill>
                <a:latin typeface="Century Gothic"/>
              </a:rPr>
              <a:t>CustomList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79" name="CustomShape 3"/>
          <p:cNvSpPr/>
          <p:nvPr/>
        </p:nvSpPr>
        <p:spPr>
          <a:xfrm>
            <a:off x="1381320" y="3725280"/>
            <a:ext cx="19524600" cy="529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Да се имплементира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структура, базирана върху масив, по подобие на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ArrayList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в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Java.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 Трябва да съдържа следните публични методи: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+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add(E element) - void;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+ get(int index) - E;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+ contains(E element) – Boolean;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+ size() – int;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+ removeAt(int index) – E;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Задачи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81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5400" spc="-1" strike="noStrike">
                <a:solidFill>
                  <a:srgbClr val="17aca9"/>
                </a:solidFill>
                <a:latin typeface="Century Gothic"/>
              </a:rPr>
              <a:t>Задача 2 - Скоби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82" name="CustomShape 3"/>
          <p:cNvSpPr/>
          <p:nvPr/>
        </p:nvSpPr>
        <p:spPr>
          <a:xfrm>
            <a:off x="1381320" y="3725280"/>
            <a:ext cx="19524600" cy="529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Даден е математически израз, съдържащ скоби. Целта е да се извадят всички по-малки изрази, затворени в скобите.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Примерни входни данни: </a:t>
            </a:r>
            <a:r>
              <a:rPr b="1" lang="bg-BG" sz="3600" spc="-1" strike="noStrike">
                <a:solidFill>
                  <a:srgbClr val="17aca9"/>
                </a:solidFill>
                <a:latin typeface="Century Gothic"/>
              </a:rPr>
              <a:t>1 + (2 - (2 + 3) * 4 / (3 + 1)) * 5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Очакван резултат: 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83" name="CustomShape 4"/>
          <p:cNvSpPr/>
          <p:nvPr/>
        </p:nvSpPr>
        <p:spPr>
          <a:xfrm>
            <a:off x="5486400" y="6136920"/>
            <a:ext cx="5257440" cy="209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3600" spc="-1" strike="noStrike">
                <a:solidFill>
                  <a:srgbClr val="17aca9"/>
                </a:solidFill>
                <a:latin typeface="Century Gothic"/>
              </a:rPr>
              <a:t>(2 + 3)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3600" spc="-1" strike="noStrike">
                <a:solidFill>
                  <a:srgbClr val="17aca9"/>
                </a:solidFill>
                <a:latin typeface="Century Gothic"/>
              </a:rPr>
              <a:t>(3 + 1)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3600" spc="-1" strike="noStrike">
                <a:solidFill>
                  <a:srgbClr val="17aca9"/>
                </a:solidFill>
                <a:latin typeface="Century Gothic"/>
              </a:rPr>
              <a:t>(2 - (2 + 3) * 4 / (3 + 1))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Задачи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85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5400" spc="-1" strike="noStrike">
                <a:solidFill>
                  <a:srgbClr val="17aca9"/>
                </a:solidFill>
                <a:latin typeface="Century Gothic"/>
              </a:rPr>
              <a:t>Задача 3 - </a:t>
            </a:r>
            <a:r>
              <a:rPr b="0" lang="en-US" sz="5400" spc="-1" strike="noStrike">
                <a:solidFill>
                  <a:srgbClr val="17aca9"/>
                </a:solidFill>
                <a:latin typeface="Century Gothic"/>
              </a:rPr>
              <a:t>CustomLinkedList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86" name="CustomShape 3"/>
          <p:cNvSpPr/>
          <p:nvPr/>
        </p:nvSpPr>
        <p:spPr>
          <a:xfrm>
            <a:off x="1381320" y="3725280"/>
            <a:ext cx="19524600" cy="529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Да се имплементира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свързан списък, подобен на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LinkedList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в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Java.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 Трябва да съдържа следните публични методи: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+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count() – int;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+ addFirst(E element) – void;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+ removeFirst() – E;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Обектно ориентирано програмиране (ООП)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1176480" y="4122360"/>
            <a:ext cx="21961800" cy="568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Обектно-ориентираното програмиране е методология за проектиране на програма с помощта на класове и обекти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Обектът е репрезентация на нещо от реалния свят (град, стол, куче и т.н.);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Обектът има състояние и поведение;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Класа е шаблон, от който се създават обекти.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Задачи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88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5400" spc="-1" strike="noStrike">
                <a:solidFill>
                  <a:srgbClr val="17aca9"/>
                </a:solidFill>
                <a:latin typeface="Century Gothic"/>
              </a:rPr>
              <a:t>Задача 4 - </a:t>
            </a:r>
            <a:r>
              <a:rPr b="0" lang="en-US" sz="5400" spc="-1" strike="noStrike">
                <a:solidFill>
                  <a:srgbClr val="17aca9"/>
                </a:solidFill>
                <a:latin typeface="Century Gothic"/>
              </a:rPr>
              <a:t>CustomDoublyLinkedList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89" name="CustomShape 3"/>
          <p:cNvSpPr/>
          <p:nvPr/>
        </p:nvSpPr>
        <p:spPr>
          <a:xfrm>
            <a:off x="1381320" y="3725280"/>
            <a:ext cx="19524600" cy="529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Да се имплементира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двойно свързан списък, подобен на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LinkedList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в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Java.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 Трябва да съдържа следните публични методи: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+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count() – int;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+ addFirst(E element) – void;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+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addLast(E element) - void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+ removeFirst() – E;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+ removeLast() – E;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Литература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91" name="CustomShape 2"/>
          <p:cNvSpPr/>
          <p:nvPr/>
        </p:nvSpPr>
        <p:spPr>
          <a:xfrm>
            <a:off x="1381320" y="3725280"/>
            <a:ext cx="21756600" cy="918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1"/>
              </a:rPr>
              <a:t>https://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2"/>
              </a:rPr>
              <a:t>www.javatpoint.com/java-oops-concepts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3"/>
              </a:rPr>
              <a:t>https://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4"/>
              </a:rPr>
              <a:t>www.javatpoint.com/object-and-class-in-java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5"/>
              </a:rPr>
              <a:t>https://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6"/>
              </a:rPr>
              <a:t>www.javatpoint.com/difference-between-abstract-class-and-interface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7"/>
              </a:rPr>
              <a:t>https://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8"/>
              </a:rPr>
              <a:t>www.javatpoint.com/encapsulation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9"/>
              </a:rPr>
              <a:t>https://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10"/>
              </a:rPr>
              <a:t>www.javatpoint.com/inheritance-in-java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11"/>
              </a:rPr>
              <a:t>https://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12"/>
              </a:rPr>
              <a:t>www.javatpoint.com/method-overloading-in-java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13"/>
              </a:rPr>
              <a:t>https://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14"/>
              </a:rPr>
              <a:t>www.javatpoint.com/method-overriding-in-java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15"/>
              </a:rPr>
              <a:t>https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16"/>
              </a:rPr>
              <a:t>://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17"/>
              </a:rPr>
              <a:t>www.baeldung.com/solid-principles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18"/>
              </a:rPr>
              <a:t>https://java2blog.com/data-structures-java/#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19"/>
              </a:rPr>
              <a:t>LinkedList-2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20"/>
              </a:rPr>
              <a:t>https://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21"/>
              </a:rPr>
              <a:t>towardsdatascience.com/linked-lists-vs-arrays-78746f983267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22"/>
              </a:rPr>
              <a:t>https://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23"/>
              </a:rPr>
              <a:t>www.codejava.net/java-core/collections/18-java-collections-and-generics-best-practices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Основни принципи на ООП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26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Абстракция (</a:t>
            </a:r>
            <a:r>
              <a:rPr b="1" lang="en-GB" sz="5400" spc="-1" strike="noStrike">
                <a:solidFill>
                  <a:srgbClr val="17aca9"/>
                </a:solidFill>
                <a:latin typeface="Century Gothic"/>
              </a:rPr>
              <a:t>Abstraction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)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27" name="CustomShape 3"/>
          <p:cNvSpPr/>
          <p:nvPr/>
        </p:nvSpPr>
        <p:spPr>
          <a:xfrm>
            <a:off x="1381320" y="3725280"/>
            <a:ext cx="19812600" cy="294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ru-RU" sz="3600" spc="-1" strike="noStrike">
                <a:solidFill>
                  <a:srgbClr val="24274c"/>
                </a:solidFill>
                <a:latin typeface="Century Gothic"/>
              </a:rPr>
              <a:t>Процесът на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скриване на данните</a:t>
            </a:r>
            <a:r>
              <a:rPr b="0" lang="ru-RU" sz="3600" spc="-1" strike="noStrike">
                <a:solidFill>
                  <a:srgbClr val="24274c"/>
                </a:solidFill>
                <a:latin typeface="Century Gothic"/>
              </a:rPr>
              <a:t> на обекта, така че на потребителите да бъдат изложени само необходимите характеристики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Постига се чрез използване на интерфейси и абстрактни класове.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128" name="Picture 3" descr=""/>
          <p:cNvPicPr/>
          <p:nvPr/>
        </p:nvPicPr>
        <p:blipFill>
          <a:blip r:embed="rId1"/>
          <a:stretch/>
        </p:blipFill>
        <p:spPr>
          <a:xfrm>
            <a:off x="1176480" y="5778720"/>
            <a:ext cx="10565640" cy="7035120"/>
          </a:xfrm>
          <a:prstGeom prst="rect">
            <a:avLst/>
          </a:prstGeom>
          <a:ln w="0">
            <a:noFill/>
          </a:ln>
        </p:spPr>
      </p:pic>
      <p:pic>
        <p:nvPicPr>
          <p:cNvPr id="129" name="Picture 14" descr=""/>
          <p:cNvPicPr/>
          <p:nvPr/>
        </p:nvPicPr>
        <p:blipFill>
          <a:blip r:embed="rId2"/>
          <a:stretch/>
        </p:blipFill>
        <p:spPr>
          <a:xfrm>
            <a:off x="12553560" y="5778720"/>
            <a:ext cx="11069640" cy="5505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Основни принципи на ООП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31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Енкапсулиране (</a:t>
            </a:r>
            <a:r>
              <a:rPr b="1" lang="en-GB" sz="5400" spc="-1" strike="noStrike">
                <a:solidFill>
                  <a:srgbClr val="17aca9"/>
                </a:solidFill>
                <a:latin typeface="Century Gothic"/>
              </a:rPr>
              <a:t>Encapsulation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)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32" name="CustomShape 3"/>
          <p:cNvSpPr/>
          <p:nvPr/>
        </p:nvSpPr>
        <p:spPr>
          <a:xfrm>
            <a:off x="1381320" y="3725280"/>
            <a:ext cx="14195880" cy="294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„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Обвиване“ на кода и данните в едно цяло;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Целта е кода да е затворен за нежелана модификация;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Постига се чрез затворени полета и отворени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getter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setter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методи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,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както и конструктори.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33" name="CustomShape 4"/>
          <p:cNvSpPr/>
          <p:nvPr/>
        </p:nvSpPr>
        <p:spPr>
          <a:xfrm>
            <a:off x="2002680" y="7158960"/>
            <a:ext cx="7381800" cy="398952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class Person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</a:t>
            </a:r>
            <a:r>
              <a:rPr b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private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int age;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public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Person (int age) { … 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public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int getAge()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{ … 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public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void setAge() { … 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  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134" name="Picture 9" descr=""/>
          <p:cNvPicPr/>
          <p:nvPr/>
        </p:nvPicPr>
        <p:blipFill>
          <a:blip r:embed="rId1"/>
          <a:stretch/>
        </p:blipFill>
        <p:spPr>
          <a:xfrm>
            <a:off x="15001920" y="6668640"/>
            <a:ext cx="7514640" cy="5009400"/>
          </a:xfrm>
          <a:prstGeom prst="rect">
            <a:avLst/>
          </a:prstGeom>
          <a:ln w="0">
            <a:noFill/>
          </a:ln>
          <a:effectLst>
            <a:softEdge rad="63360"/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Основни принципи на ООП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36" name="CustomShape 2"/>
          <p:cNvSpPr/>
          <p:nvPr/>
        </p:nvSpPr>
        <p:spPr>
          <a:xfrm>
            <a:off x="1176480" y="2323800"/>
            <a:ext cx="21926160" cy="172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Енкапсулиране (</a:t>
            </a:r>
            <a:r>
              <a:rPr b="1" lang="en-GB" sz="5400" spc="-1" strike="noStrike">
                <a:solidFill>
                  <a:srgbClr val="17aca9"/>
                </a:solidFill>
                <a:latin typeface="Century Gothic"/>
              </a:rPr>
              <a:t>Encapsulation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) – модификатори на достъп (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access modifiers)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37" name="CustomShape 3"/>
          <p:cNvSpPr/>
          <p:nvPr/>
        </p:nvSpPr>
        <p:spPr>
          <a:xfrm>
            <a:off x="1176480" y="4429080"/>
            <a:ext cx="14195880" cy="358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Private –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полето/метода е достъпен само в класа;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Default –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полето/метода е достъпен за всички класове в същия пакет;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Protected –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полето/метода е достъпен за всички наследници на класа;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Public –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полето/метода е достъпен за всички.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38" name="CustomShape 4"/>
          <p:cNvSpPr/>
          <p:nvPr/>
        </p:nvSpPr>
        <p:spPr>
          <a:xfrm>
            <a:off x="1176480" y="9259920"/>
            <a:ext cx="6768000" cy="106488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public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String name;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public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String getName() { … }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39" name="CustomShape 5"/>
          <p:cNvSpPr/>
          <p:nvPr/>
        </p:nvSpPr>
        <p:spPr>
          <a:xfrm>
            <a:off x="8460360" y="9259920"/>
            <a:ext cx="6912000" cy="106488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private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String name;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private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String getName() { … }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40" name="CustomShape 6"/>
          <p:cNvSpPr/>
          <p:nvPr/>
        </p:nvSpPr>
        <p:spPr>
          <a:xfrm>
            <a:off x="15865920" y="9259920"/>
            <a:ext cx="7560000" cy="106488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protected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String name;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protected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String getName() { … }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41" name="CustomShape 7"/>
          <p:cNvSpPr/>
          <p:nvPr/>
        </p:nvSpPr>
        <p:spPr>
          <a:xfrm>
            <a:off x="16729920" y="6633000"/>
            <a:ext cx="5270400" cy="106488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String name;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String getName() { … }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42" name="CustomShape 8"/>
          <p:cNvSpPr/>
          <p:nvPr/>
        </p:nvSpPr>
        <p:spPr>
          <a:xfrm>
            <a:off x="16743600" y="4050360"/>
            <a:ext cx="5818320" cy="1514880"/>
          </a:xfrm>
          <a:prstGeom prst="wedgeRectCallout">
            <a:avLst>
              <a:gd name="adj1" fmla="val -48808"/>
              <a:gd name="adj2" fmla="val 120405"/>
            </a:avLst>
          </a:prstGeom>
          <a:solidFill>
            <a:srgbClr val="e7e6e6"/>
          </a:solidFill>
          <a:ln>
            <a:solidFill>
              <a:srgbClr val="43729d"/>
            </a:solidFill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17aca9"/>
                </a:solidFill>
                <a:latin typeface="Calibri"/>
                <a:ea typeface="DejaVu Sans"/>
              </a:rPr>
              <a:t>Default (</a:t>
            </a:r>
            <a:r>
              <a:rPr b="0" lang="bg-BG" sz="3600" spc="-1" strike="noStrike">
                <a:solidFill>
                  <a:srgbClr val="17aca9"/>
                </a:solidFill>
                <a:latin typeface="Calibri"/>
                <a:ea typeface="DejaVu Sans"/>
              </a:rPr>
              <a:t>няма специфициран модификатор за достъп)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" dur="indefinite" restart="never" nodeType="tmRoot">
          <p:childTnLst>
            <p:seq>
              <p:cTn id="8" dur="indefinite" nodeType="mainSeq">
                <p:childTnLst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Основни принципи на ООП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1176480" y="2323800"/>
            <a:ext cx="21926160" cy="88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Енкапсулиране (</a:t>
            </a:r>
            <a:r>
              <a:rPr b="1" lang="en-GB" sz="5400" spc="-1" strike="noStrike">
                <a:solidFill>
                  <a:srgbClr val="17aca9"/>
                </a:solidFill>
                <a:latin typeface="Century Gothic"/>
              </a:rPr>
              <a:t>Encapsulation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) – ключовата дума 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final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45" name="CustomShape 3"/>
          <p:cNvSpPr/>
          <p:nvPr/>
        </p:nvSpPr>
        <p:spPr>
          <a:xfrm>
            <a:off x="1176480" y="3589920"/>
            <a:ext cx="14195880" cy="110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Стойността на променлива, обозначена като </a:t>
            </a:r>
            <a:r>
              <a:rPr b="1" lang="en-US" sz="3600" spc="-1" strike="noStrike">
                <a:solidFill>
                  <a:srgbClr val="24274c"/>
                </a:solidFill>
                <a:latin typeface="Century Gothic"/>
              </a:rPr>
              <a:t>final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,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не може да бъде променяна;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46" name="CustomShape 4"/>
          <p:cNvSpPr/>
          <p:nvPr/>
        </p:nvSpPr>
        <p:spPr>
          <a:xfrm>
            <a:off x="8881200" y="9417240"/>
            <a:ext cx="4175640" cy="866880"/>
          </a:xfrm>
          <a:prstGeom prst="wedgeRectCallout">
            <a:avLst>
              <a:gd name="adj1" fmla="val -55689"/>
              <a:gd name="adj2" fmla="val 99323"/>
            </a:avLst>
          </a:prstGeom>
          <a:solidFill>
            <a:srgbClr val="e7e6e6"/>
          </a:solidFill>
          <a:ln>
            <a:solidFill>
              <a:srgbClr val="43729d"/>
            </a:solidFill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17aca9"/>
                </a:solidFill>
                <a:latin typeface="Calibri"/>
                <a:ea typeface="DejaVu Sans"/>
              </a:rPr>
              <a:t>Compile time error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47" name="CustomShape 5"/>
          <p:cNvSpPr/>
          <p:nvPr/>
        </p:nvSpPr>
        <p:spPr>
          <a:xfrm>
            <a:off x="1680480" y="6066720"/>
            <a:ext cx="13691880" cy="663300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44000" rIns="144000" tIns="72000" bIns="7200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class Team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private final String name;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private final List&lt;Person&gt; firstTeam;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Team (String name)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this.name = name;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this.firstTeam = new ArrayList&lt;Person&gt;();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void doSomething()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this.name = "";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this.firstTeam = new ArrayList&lt;Person&gt;();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this.firstTeam.add(new Person());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Основни принципи на ООП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49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Наследяване (</a:t>
            </a:r>
            <a:r>
              <a:rPr b="1" lang="en-GB" sz="5400" spc="-1" strike="noStrike">
                <a:solidFill>
                  <a:srgbClr val="17aca9"/>
                </a:solidFill>
                <a:latin typeface="Century Gothic"/>
              </a:rPr>
              <a:t>Inheritance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)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50" name="CustomShape 3"/>
          <p:cNvSpPr/>
          <p:nvPr/>
        </p:nvSpPr>
        <p:spPr>
          <a:xfrm>
            <a:off x="1381320" y="3725280"/>
            <a:ext cx="12127320" cy="294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Предаване на свойства и състояние от даден клас към негов наследник;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Постига се чрез използване на ключовата дума </a:t>
            </a:r>
            <a:r>
              <a:rPr b="1" i="1" lang="en-US" sz="3600" spc="-1" strike="noStrike">
                <a:solidFill>
                  <a:srgbClr val="24274c"/>
                </a:solidFill>
                <a:latin typeface="Century Gothic"/>
              </a:rPr>
              <a:t>extends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Създава класова йерархия.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51" name="CustomShape 4"/>
          <p:cNvSpPr/>
          <p:nvPr/>
        </p:nvSpPr>
        <p:spPr>
          <a:xfrm>
            <a:off x="15362640" y="4270320"/>
            <a:ext cx="4968000" cy="5677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25400">
            <a:solidFill>
              <a:schemeClr val="accent5">
                <a:lumMod val="60000"/>
                <a:lumOff val="40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GB" sz="4000" spc="-1" strike="noStrike">
                <a:solidFill>
                  <a:srgbClr val="17aca9"/>
                </a:solidFill>
                <a:latin typeface="Consolas"/>
                <a:ea typeface="DejaVu Sans"/>
              </a:rPr>
              <a:t>Person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52" name="CustomShape 5"/>
          <p:cNvSpPr/>
          <p:nvPr/>
        </p:nvSpPr>
        <p:spPr>
          <a:xfrm>
            <a:off x="15362640" y="4842720"/>
            <a:ext cx="4968000" cy="1220400"/>
          </a:xfrm>
          <a:prstGeom prst="rect">
            <a:avLst/>
          </a:prstGeom>
          <a:solidFill>
            <a:srgbClr val="b5dbe5">
              <a:alpha val="15000"/>
            </a:srgbClr>
          </a:solidFill>
          <a:ln w="25400">
            <a:solidFill>
              <a:schemeClr val="accent5">
                <a:lumMod val="60000"/>
                <a:lumOff val="40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95000"/>
              </a:lnSpc>
            </a:pPr>
            <a:r>
              <a:rPr b="1" lang="en-GB" sz="4000" spc="-1" strike="noStrike">
                <a:solidFill>
                  <a:srgbClr val="17aca9"/>
                </a:solidFill>
                <a:latin typeface="Consolas"/>
                <a:ea typeface="DejaVu Sans"/>
              </a:rPr>
              <a:t>+Name: String</a:t>
            </a:r>
            <a:endParaRPr b="0" lang="en-US" sz="4000" spc="-1" strike="noStrike">
              <a:latin typeface="Arial"/>
            </a:endParaRPr>
          </a:p>
          <a:p>
            <a:pPr>
              <a:lnSpc>
                <a:spcPct val="95000"/>
              </a:lnSpc>
            </a:pPr>
            <a:r>
              <a:rPr b="1" lang="en-GB" sz="4000" spc="-1" strike="noStrike">
                <a:solidFill>
                  <a:srgbClr val="17aca9"/>
                </a:solidFill>
                <a:latin typeface="Consolas"/>
                <a:ea typeface="DejaVu Sans"/>
              </a:rPr>
              <a:t>+Address: String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53" name="CustomShape 6"/>
          <p:cNvSpPr/>
          <p:nvPr/>
        </p:nvSpPr>
        <p:spPr>
          <a:xfrm>
            <a:off x="15362640" y="6063840"/>
            <a:ext cx="4968000" cy="358200"/>
          </a:xfrm>
          <a:prstGeom prst="rect">
            <a:avLst/>
          </a:prstGeom>
          <a:solidFill>
            <a:srgbClr val="b5dbe5">
              <a:alpha val="15000"/>
            </a:srgbClr>
          </a:solidFill>
          <a:ln w="25400">
            <a:solidFill>
              <a:schemeClr val="accent5">
                <a:lumMod val="60000"/>
                <a:lumOff val="40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4" name="CustomShape 7"/>
          <p:cNvSpPr/>
          <p:nvPr/>
        </p:nvSpPr>
        <p:spPr>
          <a:xfrm>
            <a:off x="12842280" y="7454880"/>
            <a:ext cx="4767120" cy="57564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25400">
            <a:solidFill>
              <a:schemeClr val="accent5">
                <a:lumMod val="60000"/>
                <a:lumOff val="40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rgbClr val="17aca9"/>
                </a:solidFill>
                <a:latin typeface="Consolas"/>
                <a:ea typeface="DejaVu Sans"/>
              </a:rPr>
              <a:t>Employee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55" name="CustomShape 8"/>
          <p:cNvSpPr/>
          <p:nvPr/>
        </p:nvSpPr>
        <p:spPr>
          <a:xfrm>
            <a:off x="12842280" y="8030880"/>
            <a:ext cx="4767120" cy="791280"/>
          </a:xfrm>
          <a:prstGeom prst="rect">
            <a:avLst/>
          </a:prstGeom>
          <a:solidFill>
            <a:srgbClr val="b5dbe5">
              <a:alpha val="15000"/>
            </a:srgbClr>
          </a:solidFill>
          <a:ln w="25400">
            <a:solidFill>
              <a:schemeClr val="accent5">
                <a:lumMod val="60000"/>
                <a:lumOff val="40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95000"/>
              </a:lnSpc>
            </a:pPr>
            <a:r>
              <a:rPr b="1" lang="bg-BG" sz="4000" spc="-1" strike="noStrike">
                <a:solidFill>
                  <a:srgbClr val="17aca9"/>
                </a:solidFill>
                <a:latin typeface="Consolas"/>
                <a:ea typeface="DejaVu Sans"/>
              </a:rPr>
              <a:t>+</a:t>
            </a:r>
            <a:r>
              <a:rPr b="1" lang="en-US" sz="4000" spc="-1" strike="noStrike">
                <a:solidFill>
                  <a:srgbClr val="17aca9"/>
                </a:solidFill>
                <a:latin typeface="Consolas"/>
                <a:ea typeface="DejaVu Sans"/>
              </a:rPr>
              <a:t>Company: String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56" name="CustomShape 9"/>
          <p:cNvSpPr/>
          <p:nvPr/>
        </p:nvSpPr>
        <p:spPr>
          <a:xfrm>
            <a:off x="12842280" y="8823240"/>
            <a:ext cx="4767120" cy="358200"/>
          </a:xfrm>
          <a:prstGeom prst="rect">
            <a:avLst/>
          </a:prstGeom>
          <a:solidFill>
            <a:srgbClr val="b5dbe5">
              <a:alpha val="15000"/>
            </a:srgbClr>
          </a:solidFill>
          <a:ln w="25400">
            <a:solidFill>
              <a:schemeClr val="accent5">
                <a:lumMod val="60000"/>
                <a:lumOff val="40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7" name="CustomShape 10"/>
          <p:cNvSpPr/>
          <p:nvPr/>
        </p:nvSpPr>
        <p:spPr>
          <a:xfrm>
            <a:off x="18170640" y="7433280"/>
            <a:ext cx="4463640" cy="57564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25400">
            <a:solidFill>
              <a:schemeClr val="accent5">
                <a:lumMod val="60000"/>
                <a:lumOff val="40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rgbClr val="17aca9"/>
                </a:solidFill>
                <a:latin typeface="Consolas"/>
                <a:ea typeface="DejaVu Sans"/>
              </a:rPr>
              <a:t>Student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58" name="CustomShape 11"/>
          <p:cNvSpPr/>
          <p:nvPr/>
        </p:nvSpPr>
        <p:spPr>
          <a:xfrm>
            <a:off x="18170640" y="8009640"/>
            <a:ext cx="4463640" cy="791280"/>
          </a:xfrm>
          <a:prstGeom prst="rect">
            <a:avLst/>
          </a:prstGeom>
          <a:solidFill>
            <a:srgbClr val="b5dbe5">
              <a:alpha val="15000"/>
            </a:srgbClr>
          </a:solidFill>
          <a:ln w="25400">
            <a:solidFill>
              <a:schemeClr val="accent5">
                <a:lumMod val="60000"/>
                <a:lumOff val="40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95000"/>
              </a:lnSpc>
            </a:pPr>
            <a:r>
              <a:rPr b="1" lang="bg-BG" sz="4000" spc="-1" strike="noStrike">
                <a:solidFill>
                  <a:srgbClr val="17aca9"/>
                </a:solidFill>
                <a:latin typeface="Consolas"/>
                <a:ea typeface="DejaVu Sans"/>
              </a:rPr>
              <a:t>+</a:t>
            </a:r>
            <a:r>
              <a:rPr b="1" lang="en-US" sz="4000" spc="-1" strike="noStrike">
                <a:solidFill>
                  <a:srgbClr val="17aca9"/>
                </a:solidFill>
                <a:latin typeface="Consolas"/>
                <a:ea typeface="DejaVu Sans"/>
              </a:rPr>
              <a:t>School: String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59" name="CustomShape 12"/>
          <p:cNvSpPr/>
          <p:nvPr/>
        </p:nvSpPr>
        <p:spPr>
          <a:xfrm>
            <a:off x="18170640" y="8801640"/>
            <a:ext cx="4463640" cy="358200"/>
          </a:xfrm>
          <a:prstGeom prst="rect">
            <a:avLst/>
          </a:prstGeom>
          <a:solidFill>
            <a:srgbClr val="b5dbe5">
              <a:alpha val="15000"/>
            </a:srgbClr>
          </a:solidFill>
          <a:ln w="25400">
            <a:solidFill>
              <a:schemeClr val="accent5">
                <a:lumMod val="60000"/>
                <a:lumOff val="40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CustomShape 13"/>
          <p:cNvSpPr/>
          <p:nvPr/>
        </p:nvSpPr>
        <p:spPr>
          <a:xfrm>
            <a:off x="16799760" y="6668640"/>
            <a:ext cx="60120" cy="770760"/>
          </a:xfrm>
          <a:custGeom>
            <a:avLst/>
            <a:gdLst/>
            <a:ahLst/>
            <a:rect l="l" t="t" r="r" b="b"/>
            <a:pathLst>
              <a:path w="0" h="4848">
                <a:moveTo>
                  <a:pt x="0" y="0"/>
                </a:moveTo>
                <a:lnTo>
                  <a:pt x="0" y="4848"/>
                </a:lnTo>
              </a:path>
            </a:pathLst>
          </a:custGeom>
          <a:noFill/>
          <a:ln w="2540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1" name="CustomShape 14"/>
          <p:cNvSpPr/>
          <p:nvPr/>
        </p:nvSpPr>
        <p:spPr>
          <a:xfrm>
            <a:off x="16589520" y="6422760"/>
            <a:ext cx="420120" cy="230760"/>
          </a:xfrm>
          <a:custGeom>
            <a:avLst/>
            <a:gdLst/>
            <a:ahLst/>
            <a:rect l="l" t="t" r="r" b="b"/>
            <a:pathLst>
              <a:path w="90" h="72">
                <a:moveTo>
                  <a:pt x="0" y="72"/>
                </a:moveTo>
                <a:lnTo>
                  <a:pt x="90" y="72"/>
                </a:lnTo>
                <a:lnTo>
                  <a:pt x="45" y="0"/>
                </a:lnTo>
                <a:lnTo>
                  <a:pt x="0" y="72"/>
                </a:lnTo>
                <a:close/>
              </a:path>
            </a:pathLst>
          </a:custGeom>
          <a:solidFill>
            <a:srgbClr val="b5dbe5">
              <a:alpha val="15000"/>
            </a:srgbClr>
          </a:solidFill>
          <a:ln w="2540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15"/>
          <p:cNvSpPr/>
          <p:nvPr/>
        </p:nvSpPr>
        <p:spPr>
          <a:xfrm>
            <a:off x="19073880" y="6654240"/>
            <a:ext cx="60120" cy="770760"/>
          </a:xfrm>
          <a:custGeom>
            <a:avLst/>
            <a:gdLst/>
            <a:ahLst/>
            <a:rect l="l" t="t" r="r" b="b"/>
            <a:pathLst>
              <a:path w="0" h="4848">
                <a:moveTo>
                  <a:pt x="0" y="0"/>
                </a:moveTo>
                <a:lnTo>
                  <a:pt x="0" y="4848"/>
                </a:lnTo>
              </a:path>
            </a:pathLst>
          </a:custGeom>
          <a:noFill/>
          <a:ln w="2540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CustomShape 16"/>
          <p:cNvSpPr/>
          <p:nvPr/>
        </p:nvSpPr>
        <p:spPr>
          <a:xfrm>
            <a:off x="18863280" y="6422760"/>
            <a:ext cx="420120" cy="230760"/>
          </a:xfrm>
          <a:custGeom>
            <a:avLst/>
            <a:gdLst/>
            <a:ahLst/>
            <a:rect l="l" t="t" r="r" b="b"/>
            <a:pathLst>
              <a:path w="90" h="72">
                <a:moveTo>
                  <a:pt x="0" y="72"/>
                </a:moveTo>
                <a:lnTo>
                  <a:pt x="90" y="72"/>
                </a:lnTo>
                <a:lnTo>
                  <a:pt x="45" y="0"/>
                </a:lnTo>
                <a:lnTo>
                  <a:pt x="0" y="72"/>
                </a:lnTo>
                <a:close/>
              </a:path>
            </a:pathLst>
          </a:custGeom>
          <a:solidFill>
            <a:srgbClr val="b5dbe5">
              <a:alpha val="15000"/>
            </a:srgbClr>
          </a:solidFill>
          <a:ln w="2540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CustomShape 17"/>
          <p:cNvSpPr/>
          <p:nvPr/>
        </p:nvSpPr>
        <p:spPr>
          <a:xfrm>
            <a:off x="20331000" y="2997360"/>
            <a:ext cx="3241800" cy="830160"/>
          </a:xfrm>
          <a:prstGeom prst="wedgeRectCallout">
            <a:avLst>
              <a:gd name="adj1" fmla="val -49706"/>
              <a:gd name="adj2" fmla="val 175569"/>
            </a:avLst>
          </a:prstGeom>
          <a:solidFill>
            <a:srgbClr val="e7e6e6"/>
          </a:solidFill>
          <a:ln>
            <a:solidFill>
              <a:srgbClr val="43729d"/>
            </a:solidFill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bg-BG" sz="3600" spc="-1" strike="noStrike">
                <a:solidFill>
                  <a:srgbClr val="17aca9"/>
                </a:solidFill>
                <a:latin typeface="Calibri"/>
                <a:ea typeface="DejaVu Sans"/>
              </a:rPr>
              <a:t>Клас родител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65" name="CustomShape 18"/>
          <p:cNvSpPr/>
          <p:nvPr/>
        </p:nvSpPr>
        <p:spPr>
          <a:xfrm>
            <a:off x="11862720" y="9930240"/>
            <a:ext cx="3499200" cy="830160"/>
          </a:xfrm>
          <a:prstGeom prst="wedgeRectCallout">
            <a:avLst>
              <a:gd name="adj1" fmla="val 37622"/>
              <a:gd name="adj2" fmla="val -140455"/>
            </a:avLst>
          </a:prstGeom>
          <a:solidFill>
            <a:srgbClr val="e7e6e6"/>
          </a:solidFill>
          <a:ln>
            <a:solidFill>
              <a:srgbClr val="43729d"/>
            </a:solidFill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bg-BG" sz="3600" spc="-1" strike="noStrike">
                <a:solidFill>
                  <a:srgbClr val="17aca9"/>
                </a:solidFill>
                <a:latin typeface="Calibri"/>
                <a:ea typeface="DejaVu Sans"/>
              </a:rPr>
              <a:t>Клас наследник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66" name="CustomShape 19"/>
          <p:cNvSpPr/>
          <p:nvPr/>
        </p:nvSpPr>
        <p:spPr>
          <a:xfrm>
            <a:off x="20115000" y="9930240"/>
            <a:ext cx="3457800" cy="830160"/>
          </a:xfrm>
          <a:prstGeom prst="wedgeRectCallout">
            <a:avLst>
              <a:gd name="adj1" fmla="val -39700"/>
              <a:gd name="adj2" fmla="val -140399"/>
            </a:avLst>
          </a:prstGeom>
          <a:solidFill>
            <a:srgbClr val="e7e6e6"/>
          </a:solidFill>
          <a:ln>
            <a:solidFill>
              <a:srgbClr val="43729d"/>
            </a:solidFill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bg-BG" sz="3600" spc="-1" strike="noStrike">
                <a:solidFill>
                  <a:srgbClr val="17aca9"/>
                </a:solidFill>
                <a:latin typeface="Calibri"/>
                <a:ea typeface="DejaVu Sans"/>
              </a:rPr>
              <a:t>Клас наследник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67" name="CustomShape 20"/>
          <p:cNvSpPr/>
          <p:nvPr/>
        </p:nvSpPr>
        <p:spPr>
          <a:xfrm>
            <a:off x="820440" y="7036920"/>
            <a:ext cx="10605600" cy="209376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44000" rIns="144000" tIns="72000" bIns="7200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class Person { … 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class Student </a:t>
            </a:r>
            <a:r>
              <a:rPr b="1" i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extends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Person { … 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class Employee </a:t>
            </a:r>
            <a:r>
              <a:rPr b="1" i="1" lang="en-US" sz="3200" spc="-1" strike="noStrike">
                <a:solidFill>
                  <a:srgbClr val="333f4f"/>
                </a:solidFill>
                <a:latin typeface="Consolas"/>
                <a:ea typeface="DejaVu Sans"/>
              </a:rPr>
              <a:t>extends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Person { … }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5" dur="indefinite" restart="never" nodeType="tmRoot">
          <p:childTnLst>
            <p:seq>
              <p:cTn id="26" dur="indefinite" nodeType="mainSeq">
                <p:childTnLst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Основни принципи на ООП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69" name="CustomShape 2"/>
          <p:cNvSpPr/>
          <p:nvPr/>
        </p:nvSpPr>
        <p:spPr>
          <a:xfrm>
            <a:off x="1176480" y="2323800"/>
            <a:ext cx="21926160" cy="91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Наследяване (</a:t>
            </a:r>
            <a:r>
              <a:rPr b="1" lang="en-GB" sz="5400" spc="-1" strike="noStrike">
                <a:solidFill>
                  <a:srgbClr val="17aca9"/>
                </a:solidFill>
                <a:latin typeface="Century Gothic"/>
              </a:rPr>
              <a:t>Inheritance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) – 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super vs this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70" name="CustomShape 3"/>
          <p:cNvSpPr/>
          <p:nvPr/>
        </p:nvSpPr>
        <p:spPr>
          <a:xfrm>
            <a:off x="1381320" y="3725280"/>
            <a:ext cx="12127320" cy="294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Ключовата дума </a:t>
            </a:r>
            <a:r>
              <a:rPr b="1" i="1" lang="en-US" sz="3600" spc="-1" strike="noStrike">
                <a:solidFill>
                  <a:srgbClr val="24274c"/>
                </a:solidFill>
                <a:latin typeface="Century Gothic"/>
              </a:rPr>
              <a:t>this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 сочи към поле или метод в текущата инстанция на обекта;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Ключовата дума </a:t>
            </a:r>
            <a:r>
              <a:rPr b="1" i="1" lang="en-US" sz="3600" spc="-1" strike="noStrike">
                <a:solidFill>
                  <a:srgbClr val="24274c"/>
                </a:solidFill>
                <a:latin typeface="Century Gothic"/>
              </a:rPr>
              <a:t>super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сочи към поле или метод на родителя.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71" name="CustomShape 4"/>
          <p:cNvSpPr/>
          <p:nvPr/>
        </p:nvSpPr>
        <p:spPr>
          <a:xfrm>
            <a:off x="3480480" y="8150760"/>
            <a:ext cx="11845080" cy="355608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44000" rIns="144000" tIns="72000" bIns="7200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class Patient extends Person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private String bloodType;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Patient()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this.bloodType = “A+”;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super.weight = 85;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72" name="CustomShape 5"/>
          <p:cNvSpPr/>
          <p:nvPr/>
        </p:nvSpPr>
        <p:spPr>
          <a:xfrm>
            <a:off x="3480480" y="7506720"/>
            <a:ext cx="11847240" cy="63144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44000" rIns="144000" tIns="72000" bIns="7200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class Person { protected int weight; }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5" dur="indefinite" restart="never" nodeType="tmRoot">
          <p:childTnLst>
            <p:seq>
              <p:cTn id="36" dur="indefinite" nodeType="mainSeq">
                <p:childTnLst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21668ED7CE2947A5C4EF74C5B87960" ma:contentTypeVersion="13" ma:contentTypeDescription="Create a new document." ma:contentTypeScope="" ma:versionID="06e3e625c2195048dec7dbd327b06432">
  <xsd:schema xmlns:xsd="http://www.w3.org/2001/XMLSchema" xmlns:xs="http://www.w3.org/2001/XMLSchema" xmlns:p="http://schemas.microsoft.com/office/2006/metadata/properties" xmlns:ns2="ce7cb259-4be8-4f41-acff-2f50e1a0e99f" xmlns:ns3="04f1320e-3683-46eb-9534-d57bd5bddc8a" targetNamespace="http://schemas.microsoft.com/office/2006/metadata/properties" ma:root="true" ma:fieldsID="48d85de984b0e9550367ee897b09c34f" ns2:_="" ns3:_="">
    <xsd:import namespace="ce7cb259-4be8-4f41-acff-2f50e1a0e99f"/>
    <xsd:import namespace="04f1320e-3683-46eb-9534-d57bd5bddc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e7cb259-4be8-4f41-acff-2f50e1a0e9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f1320e-3683-46eb-9534-d57bd5bddc8a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271AC9C-EF2C-4B3E-8902-BEA9EB89C8A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0DB4B2E-0E5F-4C4E-8F25-95521953986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e7cb259-4be8-4f41-acff-2f50e1a0e99f"/>
    <ds:schemaRef ds:uri="04f1320e-3683-46eb-9534-d57bd5bddc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3084808-F730-4109-BCDA-689F7CB7AA11}">
  <ds:schemaRefs>
    <ds:schemaRef ds:uri="04f1320e-3683-46eb-9534-d57bd5bddc8a"/>
    <ds:schemaRef ds:uri="http://purl.org/dc/terms/"/>
    <ds:schemaRef ds:uri="http://schemas.openxmlformats.org/package/2006/metadata/core-properties"/>
    <ds:schemaRef ds:uri="ce7cb259-4be8-4f41-acff-2f50e1a0e99f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71096</TotalTime>
  <Application>LibreOffice/7.0.6.2$Windows_X86_64 LibreOffice_project/144abb84a525d8e30c9dbbefa69cbbf2d8d4ae3b</Application>
  <AppVersion>15.0000</AppVersion>
  <Words>2018</Words>
  <Paragraphs>357</Paragraphs>
  <Company>SPecialiST RePack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2015-06-18T17:56:23Z</dcterms:created>
  <dc:creator>a.milev@proxiad.com</dc:creator>
  <dc:description/>
  <dc:language>en-US</dc:language>
  <cp:lastModifiedBy/>
  <dcterms:modified xsi:type="dcterms:W3CDTF">2022-02-15T18:12:18Z</dcterms:modified>
  <cp:revision>3115</cp:revision>
  <dc:subject/>
  <dc:title>Proxiad PowerPoint Template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0x0101009021668ED7CE2947A5C4EF74C5B87960</vt:lpwstr>
  </property>
  <property fmtid="{D5CDD505-2E9C-101B-9397-08002B2CF9AE}" pid="3" name="PresentationFormat">
    <vt:lpwstr>Custom</vt:lpwstr>
  </property>
  <property fmtid="{D5CDD505-2E9C-101B-9397-08002B2CF9AE}" pid="4" name="Slides">
    <vt:i4>32</vt:i4>
  </property>
</Properties>
</file>